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Lst>
  <p:notesMasterIdLst>
    <p:notesMasterId r:id="rId16"/>
  </p:notesMasterIdLst>
  <p:handoutMasterIdLst>
    <p:handoutMasterId r:id="rId17"/>
  </p:handoutMasterIdLst>
  <p:sldIdLst>
    <p:sldId id="256" r:id="rId2"/>
    <p:sldId id="257" r:id="rId3"/>
    <p:sldId id="273" r:id="rId4"/>
    <p:sldId id="274" r:id="rId5"/>
    <p:sldId id="275" r:id="rId6"/>
    <p:sldId id="258" r:id="rId7"/>
    <p:sldId id="259" r:id="rId8"/>
    <p:sldId id="260" r:id="rId9"/>
    <p:sldId id="263" r:id="rId10"/>
    <p:sldId id="265" r:id="rId11"/>
    <p:sldId id="276" r:id="rId12"/>
    <p:sldId id="277" r:id="rId13"/>
    <p:sldId id="266" r:id="rId14"/>
    <p:sldId id="278" r:id="rId15"/>
  </p:sldIdLst>
  <p:sldSz cx="9144000" cy="6858000" type="screen4x3"/>
  <p:notesSz cx="9918700" cy="67818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9957" autoAdjust="0"/>
    <p:restoredTop sz="94660"/>
  </p:normalViewPr>
  <p:slideViewPr>
    <p:cSldViewPr>
      <p:cViewPr varScale="1">
        <p:scale>
          <a:sx n="70" d="100"/>
          <a:sy n="70" d="100"/>
        </p:scale>
        <p:origin x="-129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98103" cy="33909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5618302" y="0"/>
            <a:ext cx="4298103" cy="339090"/>
          </a:xfrm>
          <a:prstGeom prst="rect">
            <a:avLst/>
          </a:prstGeom>
        </p:spPr>
        <p:txBody>
          <a:bodyPr vert="horz" lIns="91440" tIns="45720" rIns="91440" bIns="45720" rtlCol="0"/>
          <a:lstStyle>
            <a:lvl1pPr algn="r">
              <a:defRPr sz="1200"/>
            </a:lvl1pPr>
          </a:lstStyle>
          <a:p>
            <a:fld id="{AB62E5E9-87DC-4180-95B2-41132BAE09B2}" type="datetimeFigureOut">
              <a:rPr lang="id-ID" smtClean="0"/>
              <a:pPr/>
              <a:t>10/02/2012</a:t>
            </a:fld>
            <a:endParaRPr lang="id-ID"/>
          </a:p>
        </p:txBody>
      </p:sp>
      <p:sp>
        <p:nvSpPr>
          <p:cNvPr id="4" name="Footer Placeholder 3"/>
          <p:cNvSpPr>
            <a:spLocks noGrp="1"/>
          </p:cNvSpPr>
          <p:nvPr>
            <p:ph type="ftr" sz="quarter" idx="2"/>
          </p:nvPr>
        </p:nvSpPr>
        <p:spPr>
          <a:xfrm>
            <a:off x="0" y="6441534"/>
            <a:ext cx="4298103" cy="339090"/>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5618302" y="6441534"/>
            <a:ext cx="4298103" cy="339090"/>
          </a:xfrm>
          <a:prstGeom prst="rect">
            <a:avLst/>
          </a:prstGeom>
        </p:spPr>
        <p:txBody>
          <a:bodyPr vert="horz" lIns="91440" tIns="45720" rIns="91440" bIns="45720" rtlCol="0" anchor="b"/>
          <a:lstStyle>
            <a:lvl1pPr algn="r">
              <a:defRPr sz="1200"/>
            </a:lvl1pPr>
          </a:lstStyle>
          <a:p>
            <a:fld id="{523999BE-2B05-475C-B039-A4AFBE050341}" type="slidenum">
              <a:rPr lang="id-ID" smtClean="0"/>
              <a:pPr/>
              <a:t>‹#›</a:t>
            </a:fld>
            <a:endParaRPr lang="id-ID"/>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97363" cy="339725"/>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5618163" y="0"/>
            <a:ext cx="4298950" cy="339725"/>
          </a:xfrm>
          <a:prstGeom prst="rect">
            <a:avLst/>
          </a:prstGeom>
        </p:spPr>
        <p:txBody>
          <a:bodyPr vert="horz" lIns="91440" tIns="45720" rIns="91440" bIns="45720" rtlCol="0"/>
          <a:lstStyle>
            <a:lvl1pPr algn="r">
              <a:defRPr sz="1200"/>
            </a:lvl1pPr>
          </a:lstStyle>
          <a:p>
            <a:fld id="{C810E140-4717-4107-8AB3-D9FC40074E3C}" type="datetimeFigureOut">
              <a:rPr lang="id-ID" smtClean="0"/>
              <a:t>10/02/2012</a:t>
            </a:fld>
            <a:endParaRPr lang="id-ID"/>
          </a:p>
        </p:txBody>
      </p:sp>
      <p:sp>
        <p:nvSpPr>
          <p:cNvPr id="4" name="Slide Image Placeholder 3"/>
          <p:cNvSpPr>
            <a:spLocks noGrp="1" noRot="1" noChangeAspect="1"/>
          </p:cNvSpPr>
          <p:nvPr>
            <p:ph type="sldImg" idx="2"/>
          </p:nvPr>
        </p:nvSpPr>
        <p:spPr>
          <a:xfrm>
            <a:off x="3263900" y="508000"/>
            <a:ext cx="3390900" cy="2543175"/>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992188" y="3221038"/>
            <a:ext cx="7934325" cy="30527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6442075"/>
            <a:ext cx="4297363" cy="338138"/>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5618163" y="6442075"/>
            <a:ext cx="4298950" cy="338138"/>
          </a:xfrm>
          <a:prstGeom prst="rect">
            <a:avLst/>
          </a:prstGeom>
        </p:spPr>
        <p:txBody>
          <a:bodyPr vert="horz" lIns="91440" tIns="45720" rIns="91440" bIns="45720" rtlCol="0" anchor="b"/>
          <a:lstStyle>
            <a:lvl1pPr algn="r">
              <a:defRPr sz="1200"/>
            </a:lvl1pPr>
          </a:lstStyle>
          <a:p>
            <a:fld id="{5691BCF5-C08B-4D05-9499-CB941985E326}" type="slidenum">
              <a:rPr lang="id-ID" smtClean="0"/>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691BCF5-C08B-4D05-9499-CB941985E326}" type="slidenum">
              <a:rPr lang="id-ID" smtClean="0"/>
              <a:t>1</a:t>
            </a:fld>
            <a:endParaRPr lang="id-ID"/>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691BCF5-C08B-4D05-9499-CB941985E326}" type="slidenum">
              <a:rPr lang="id-ID" smtClean="0"/>
              <a:t>10</a:t>
            </a:fld>
            <a:endParaRPr lang="id-ID"/>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691BCF5-C08B-4D05-9499-CB941985E326}" type="slidenum">
              <a:rPr lang="id-ID" smtClean="0"/>
              <a:t>11</a:t>
            </a:fld>
            <a:endParaRPr lang="id-ID"/>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691BCF5-C08B-4D05-9499-CB941985E326}" type="slidenum">
              <a:rPr lang="id-ID" smtClean="0"/>
              <a:t>12</a:t>
            </a:fld>
            <a:endParaRPr lang="id-ID"/>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691BCF5-C08B-4D05-9499-CB941985E326}" type="slidenum">
              <a:rPr lang="id-ID" smtClean="0"/>
              <a:t>13</a:t>
            </a:fld>
            <a:endParaRPr lang="id-ID"/>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691BCF5-C08B-4D05-9499-CB941985E326}" type="slidenum">
              <a:rPr lang="id-ID" smtClean="0"/>
              <a:t>14</a:t>
            </a:fld>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691BCF5-C08B-4D05-9499-CB941985E326}" type="slidenum">
              <a:rPr lang="id-ID" smtClean="0"/>
              <a:t>2</a:t>
            </a:fld>
            <a:endParaRPr lang="id-I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691BCF5-C08B-4D05-9499-CB941985E326}" type="slidenum">
              <a:rPr lang="id-ID" smtClean="0"/>
              <a:t>3</a:t>
            </a:fld>
            <a:endParaRPr lang="id-ID"/>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691BCF5-C08B-4D05-9499-CB941985E326}" type="slidenum">
              <a:rPr lang="id-ID" smtClean="0"/>
              <a:t>4</a:t>
            </a:fld>
            <a:endParaRPr lang="id-ID"/>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691BCF5-C08B-4D05-9499-CB941985E326}" type="slidenum">
              <a:rPr lang="id-ID" smtClean="0"/>
              <a:t>5</a:t>
            </a:fld>
            <a:endParaRPr lang="id-ID"/>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691BCF5-C08B-4D05-9499-CB941985E326}" type="slidenum">
              <a:rPr lang="id-ID" smtClean="0"/>
              <a:t>6</a:t>
            </a:fld>
            <a:endParaRPr lang="id-ID"/>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691BCF5-C08B-4D05-9499-CB941985E326}" type="slidenum">
              <a:rPr lang="id-ID" smtClean="0"/>
              <a:t>7</a:t>
            </a:fld>
            <a:endParaRPr lang="id-ID"/>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691BCF5-C08B-4D05-9499-CB941985E326}" type="slidenum">
              <a:rPr lang="id-ID" smtClean="0"/>
              <a:t>8</a:t>
            </a:fld>
            <a:endParaRPr lang="id-ID"/>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691BCF5-C08B-4D05-9499-CB941985E326}" type="slidenum">
              <a:rPr lang="id-ID" smtClean="0"/>
              <a:t>9</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0A9B0C7-0486-4BF7-A7F8-14A40E1363A3}" type="datetimeFigureOut">
              <a:rPr lang="id-ID" smtClean="0"/>
              <a:pPr/>
              <a:t>10/02/2012</a:t>
            </a:fld>
            <a:endParaRPr lang="id-ID"/>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id-ID"/>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9FA7F8D-222D-489A-9300-D433FAA11D4B}"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0A9B0C7-0486-4BF7-A7F8-14A40E1363A3}" type="datetimeFigureOut">
              <a:rPr lang="id-ID" smtClean="0"/>
              <a:pPr/>
              <a:t>10/02/2012</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59FA7F8D-222D-489A-9300-D433FAA11D4B}"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0A9B0C7-0486-4BF7-A7F8-14A40E1363A3}" type="datetimeFigureOut">
              <a:rPr lang="id-ID" smtClean="0"/>
              <a:pPr/>
              <a:t>10/02/2012</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59FA7F8D-222D-489A-9300-D433FAA11D4B}"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0A9B0C7-0486-4BF7-A7F8-14A40E1363A3}" type="datetimeFigureOut">
              <a:rPr lang="id-ID" smtClean="0"/>
              <a:pPr/>
              <a:t>10/02/2012</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59FA7F8D-222D-489A-9300-D433FAA11D4B}" type="slidenum">
              <a:rPr lang="id-ID" smtClean="0"/>
              <a:pPr/>
              <a:t>‹#›</a:t>
            </a:fld>
            <a:endParaRPr lang="id-ID"/>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0A9B0C7-0486-4BF7-A7F8-14A40E1363A3}" type="datetimeFigureOut">
              <a:rPr lang="id-ID" smtClean="0"/>
              <a:pPr/>
              <a:t>10/02/2012</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59FA7F8D-222D-489A-9300-D433FAA11D4B}" type="slidenum">
              <a:rPr lang="id-ID" smtClean="0"/>
              <a:pPr/>
              <a:t>‹#›</a:t>
            </a:fld>
            <a:endParaRPr lang="id-ID"/>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0A9B0C7-0486-4BF7-A7F8-14A40E1363A3}" type="datetimeFigureOut">
              <a:rPr lang="id-ID" smtClean="0"/>
              <a:pPr/>
              <a:t>10/02/2012</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59FA7F8D-222D-489A-9300-D433FAA11D4B}" type="slidenum">
              <a:rPr lang="id-ID" smtClean="0"/>
              <a:pPr/>
              <a:t>‹#›</a:t>
            </a:fld>
            <a:endParaRPr lang="id-ID"/>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0A9B0C7-0486-4BF7-A7F8-14A40E1363A3}" type="datetimeFigureOut">
              <a:rPr lang="id-ID" smtClean="0"/>
              <a:pPr/>
              <a:t>10/02/2012</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9" name="Slide Number Placeholder 8"/>
          <p:cNvSpPr>
            <a:spLocks noGrp="1"/>
          </p:cNvSpPr>
          <p:nvPr>
            <p:ph type="sldNum" sz="quarter" idx="12"/>
          </p:nvPr>
        </p:nvSpPr>
        <p:spPr/>
        <p:txBody>
          <a:bodyPr/>
          <a:lstStyle>
            <a:extLst/>
          </a:lstStyle>
          <a:p>
            <a:fld id="{59FA7F8D-222D-489A-9300-D433FAA11D4B}"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0A9B0C7-0486-4BF7-A7F8-14A40E1363A3}" type="datetimeFigureOut">
              <a:rPr lang="id-ID" smtClean="0"/>
              <a:pPr/>
              <a:t>10/02/2012</a:t>
            </a:fld>
            <a:endParaRPr lang="id-ID"/>
          </a:p>
        </p:txBody>
      </p:sp>
      <p:sp>
        <p:nvSpPr>
          <p:cNvPr id="4" name="Footer Placeholder 3"/>
          <p:cNvSpPr>
            <a:spLocks noGrp="1"/>
          </p:cNvSpPr>
          <p:nvPr>
            <p:ph type="ftr" sz="quarter" idx="11"/>
          </p:nvPr>
        </p:nvSpPr>
        <p:spPr/>
        <p:txBody>
          <a:bodyPr/>
          <a:lstStyle>
            <a:extLst/>
          </a:lstStyle>
          <a:p>
            <a:endParaRPr lang="id-ID"/>
          </a:p>
        </p:txBody>
      </p:sp>
      <p:sp>
        <p:nvSpPr>
          <p:cNvPr id="5" name="Slide Number Placeholder 4"/>
          <p:cNvSpPr>
            <a:spLocks noGrp="1"/>
          </p:cNvSpPr>
          <p:nvPr>
            <p:ph type="sldNum" sz="quarter" idx="12"/>
          </p:nvPr>
        </p:nvSpPr>
        <p:spPr/>
        <p:txBody>
          <a:bodyPr/>
          <a:lstStyle>
            <a:extLst/>
          </a:lstStyle>
          <a:p>
            <a:fld id="{59FA7F8D-222D-489A-9300-D433FAA11D4B}" type="slidenum">
              <a:rPr lang="id-ID" smtClean="0"/>
              <a:pPr/>
              <a:t>‹#›</a:t>
            </a:fld>
            <a:endParaRPr lang="id-ID"/>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0A9B0C7-0486-4BF7-A7F8-14A40E1363A3}" type="datetimeFigureOut">
              <a:rPr lang="id-ID" smtClean="0"/>
              <a:pPr/>
              <a:t>10/02/2012</a:t>
            </a:fld>
            <a:endParaRPr lang="id-ID"/>
          </a:p>
        </p:txBody>
      </p:sp>
      <p:sp>
        <p:nvSpPr>
          <p:cNvPr id="3" name="Footer Placeholder 2"/>
          <p:cNvSpPr>
            <a:spLocks noGrp="1"/>
          </p:cNvSpPr>
          <p:nvPr>
            <p:ph type="ftr" sz="quarter" idx="11"/>
          </p:nvPr>
        </p:nvSpPr>
        <p:spPr/>
        <p:txBody>
          <a:bodyPr/>
          <a:lstStyle>
            <a:extLst/>
          </a:lstStyle>
          <a:p>
            <a:endParaRPr lang="id-ID"/>
          </a:p>
        </p:txBody>
      </p:sp>
      <p:sp>
        <p:nvSpPr>
          <p:cNvPr id="4" name="Slide Number Placeholder 3"/>
          <p:cNvSpPr>
            <a:spLocks noGrp="1"/>
          </p:cNvSpPr>
          <p:nvPr>
            <p:ph type="sldNum" sz="quarter" idx="12"/>
          </p:nvPr>
        </p:nvSpPr>
        <p:spPr/>
        <p:txBody>
          <a:bodyPr/>
          <a:lstStyle>
            <a:extLst/>
          </a:lstStyle>
          <a:p>
            <a:fld id="{59FA7F8D-222D-489A-9300-D433FAA11D4B}"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0A9B0C7-0486-4BF7-A7F8-14A40E1363A3}" type="datetimeFigureOut">
              <a:rPr lang="id-ID" smtClean="0"/>
              <a:pPr/>
              <a:t>10/02/2012</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59FA7F8D-222D-489A-9300-D433FAA11D4B}"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0A9B0C7-0486-4BF7-A7F8-14A40E1363A3}" type="datetimeFigureOut">
              <a:rPr lang="id-ID" smtClean="0"/>
              <a:pPr/>
              <a:t>10/02/2012</a:t>
            </a:fld>
            <a:endParaRPr lang="id-ID"/>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id-ID"/>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9FA7F8D-222D-489A-9300-D433FAA11D4B}" type="slidenum">
              <a:rPr lang="id-ID" smtClean="0"/>
              <a:pPr/>
              <a:t>‹#›</a:t>
            </a:fld>
            <a:endParaRPr lang="id-ID"/>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0A9B0C7-0486-4BF7-A7F8-14A40E1363A3}" type="datetimeFigureOut">
              <a:rPr lang="id-ID" smtClean="0"/>
              <a:pPr/>
              <a:t>10/02/2012</a:t>
            </a:fld>
            <a:endParaRPr lang="id-ID"/>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id-ID"/>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9FA7F8D-222D-489A-9300-D433FAA11D4B}"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Tsunami%20in%20Aceh.wmv"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Table%201.doc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Table%201.docx"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Table%204.1.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Figure%201.docx"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282" y="1214422"/>
            <a:ext cx="8715436" cy="1833554"/>
          </a:xfrm>
        </p:spPr>
        <p:txBody>
          <a:bodyPr>
            <a:normAutofit fontScale="90000"/>
          </a:bodyPr>
          <a:lstStyle/>
          <a:p>
            <a:pPr algn="ctr"/>
            <a:r>
              <a:rPr lang="en-US" sz="3600" dirty="0" smtClean="0">
                <a:solidFill>
                  <a:srgbClr val="0070C0"/>
                </a:solidFill>
                <a:effectLst/>
                <a:latin typeface="Britannic Bold" pitchFamily="34" charset="0"/>
                <a:cs typeface="Andalus" pitchFamily="2" charset="-78"/>
              </a:rPr>
              <a:t>HOW TO HELP AND SAVE</a:t>
            </a:r>
            <a:r>
              <a:rPr lang="id-ID" sz="3600" dirty="0" smtClean="0">
                <a:solidFill>
                  <a:srgbClr val="0070C0"/>
                </a:solidFill>
                <a:effectLst/>
                <a:latin typeface="Britannic Bold" pitchFamily="34" charset="0"/>
                <a:cs typeface="Andalus" pitchFamily="2" charset="-78"/>
              </a:rPr>
              <a:t/>
            </a:r>
            <a:br>
              <a:rPr lang="id-ID" sz="3600" dirty="0" smtClean="0">
                <a:solidFill>
                  <a:srgbClr val="0070C0"/>
                </a:solidFill>
                <a:effectLst/>
                <a:latin typeface="Britannic Bold" pitchFamily="34" charset="0"/>
                <a:cs typeface="Andalus" pitchFamily="2" charset="-78"/>
              </a:rPr>
            </a:br>
            <a:r>
              <a:rPr lang="en-US" sz="3600" dirty="0" smtClean="0">
                <a:solidFill>
                  <a:srgbClr val="0070C0"/>
                </a:solidFill>
                <a:effectLst/>
                <a:latin typeface="Britannic Bold" pitchFamily="34" charset="0"/>
                <a:cs typeface="Andalus" pitchFamily="2" charset="-78"/>
              </a:rPr>
              <a:t>OUR CHILDREN AND OUR PEOPLE FROM THE EARTHQUAKE AND TSUNAMI DISASTERS?</a:t>
            </a:r>
            <a:r>
              <a:rPr lang="id-ID" dirty="0" smtClean="0">
                <a:solidFill>
                  <a:srgbClr val="0070C0"/>
                </a:solidFill>
                <a:latin typeface="Arial" pitchFamily="34" charset="0"/>
                <a:cs typeface="Arial" pitchFamily="34" charset="0"/>
              </a:rPr>
              <a:t/>
            </a:r>
            <a:br>
              <a:rPr lang="id-ID" dirty="0" smtClean="0">
                <a:solidFill>
                  <a:srgbClr val="0070C0"/>
                </a:solidFill>
                <a:latin typeface="Arial" pitchFamily="34" charset="0"/>
                <a:cs typeface="Arial" pitchFamily="34" charset="0"/>
              </a:rPr>
            </a:br>
            <a:endParaRPr lang="id-ID" dirty="0">
              <a:solidFill>
                <a:srgbClr val="0070C0"/>
              </a:solidFill>
              <a:latin typeface="Arial" pitchFamily="34" charset="0"/>
              <a:cs typeface="Arial" pitchFamily="34" charset="0"/>
            </a:endParaRPr>
          </a:p>
        </p:txBody>
      </p:sp>
      <p:sp>
        <p:nvSpPr>
          <p:cNvPr id="3" name="Subtitle 2"/>
          <p:cNvSpPr>
            <a:spLocks noGrp="1"/>
          </p:cNvSpPr>
          <p:nvPr>
            <p:ph type="subTitle" idx="1"/>
          </p:nvPr>
        </p:nvSpPr>
        <p:spPr>
          <a:xfrm>
            <a:off x="2643174" y="3071810"/>
            <a:ext cx="4000528" cy="1357322"/>
          </a:xfrm>
        </p:spPr>
        <p:txBody>
          <a:bodyPr>
            <a:normAutofit/>
          </a:bodyPr>
          <a:lstStyle/>
          <a:p>
            <a:pPr algn="ctr"/>
            <a:r>
              <a:rPr lang="en-US" sz="2800" dirty="0" err="1" smtClean="0">
                <a:solidFill>
                  <a:srgbClr val="C00000"/>
                </a:solidFill>
                <a:latin typeface="Bell Gothic Std Black" pitchFamily="34" charset="0"/>
                <a:cs typeface="Arial" pitchFamily="34" charset="0"/>
              </a:rPr>
              <a:t>Subanar</a:t>
            </a:r>
            <a:endParaRPr lang="id-ID" sz="2800" dirty="0" smtClean="0">
              <a:solidFill>
                <a:srgbClr val="C00000"/>
              </a:solidFill>
              <a:latin typeface="Bell Gothic Std Black" pitchFamily="34" charset="0"/>
              <a:cs typeface="Arial" pitchFamily="34" charset="0"/>
            </a:endParaRPr>
          </a:p>
          <a:p>
            <a:pPr algn="ctr"/>
            <a:r>
              <a:rPr lang="en-US" sz="2800" dirty="0" err="1" smtClean="0">
                <a:solidFill>
                  <a:srgbClr val="C00000"/>
                </a:solidFill>
                <a:latin typeface="Bell Gothic Std Black" pitchFamily="34" charset="0"/>
                <a:cs typeface="Arial" pitchFamily="34" charset="0"/>
              </a:rPr>
              <a:t>Fadjar</a:t>
            </a:r>
            <a:r>
              <a:rPr lang="en-US" sz="2800" dirty="0" smtClean="0">
                <a:solidFill>
                  <a:srgbClr val="C00000"/>
                </a:solidFill>
                <a:latin typeface="Bell Gothic Std Black" pitchFamily="34" charset="0"/>
                <a:cs typeface="Arial" pitchFamily="34" charset="0"/>
              </a:rPr>
              <a:t> </a:t>
            </a:r>
            <a:r>
              <a:rPr lang="en-US" sz="2800" dirty="0" err="1" smtClean="0">
                <a:solidFill>
                  <a:srgbClr val="C00000"/>
                </a:solidFill>
                <a:latin typeface="Bell Gothic Std Black" pitchFamily="34" charset="0"/>
                <a:cs typeface="Arial" pitchFamily="34" charset="0"/>
              </a:rPr>
              <a:t>Shadiq</a:t>
            </a:r>
            <a:endParaRPr lang="en-US" sz="2800" dirty="0" smtClean="0">
              <a:solidFill>
                <a:srgbClr val="C00000"/>
              </a:solidFill>
              <a:latin typeface="Bell Gothic Std Black" pitchFamily="34" charset="0"/>
              <a:cs typeface="Arial" pitchFamily="34" charset="0"/>
            </a:endParaRPr>
          </a:p>
          <a:p>
            <a:pPr algn="ctr"/>
            <a:endParaRPr lang="en-US" sz="2800" dirty="0" smtClean="0">
              <a:solidFill>
                <a:schemeClr val="tx1"/>
              </a:solidFill>
              <a:latin typeface="Arial" pitchFamily="34" charset="0"/>
              <a:cs typeface="Arial" pitchFamily="34" charset="0"/>
            </a:endParaRPr>
          </a:p>
          <a:p>
            <a:pPr algn="ctr"/>
            <a:endParaRPr lang="en-US" sz="2800" dirty="0" smtClean="0">
              <a:solidFill>
                <a:schemeClr val="tx1"/>
              </a:solidFill>
              <a:latin typeface="Arial" pitchFamily="34" charset="0"/>
              <a:cs typeface="Arial" pitchFamily="34" charset="0"/>
            </a:endParaRPr>
          </a:p>
          <a:p>
            <a:pPr algn="ctr"/>
            <a:endParaRPr lang="en-US" sz="2800" dirty="0" smtClean="0">
              <a:solidFill>
                <a:schemeClr val="accent6">
                  <a:lumMod val="75000"/>
                </a:schemeClr>
              </a:solidFill>
              <a:latin typeface="Arial" pitchFamily="34" charset="0"/>
              <a:cs typeface="Arial" pitchFamily="34" charset="0"/>
            </a:endParaRPr>
          </a:p>
          <a:p>
            <a:pPr algn="ctr"/>
            <a:endParaRPr lang="id-ID" sz="2800" dirty="0" smtClean="0">
              <a:solidFill>
                <a:schemeClr val="tx1"/>
              </a:solidFill>
              <a:latin typeface="Arial" pitchFamily="34" charset="0"/>
              <a:cs typeface="Arial" pitchFamily="34" charset="0"/>
            </a:endParaRPr>
          </a:p>
          <a:p>
            <a:endParaRPr lang="id-ID" sz="2800" dirty="0"/>
          </a:p>
        </p:txBody>
      </p:sp>
      <p:sp>
        <p:nvSpPr>
          <p:cNvPr id="4" name="TextBox 3"/>
          <p:cNvSpPr txBox="1"/>
          <p:nvPr/>
        </p:nvSpPr>
        <p:spPr>
          <a:xfrm>
            <a:off x="1643042" y="5786454"/>
            <a:ext cx="3571900" cy="707886"/>
          </a:xfrm>
          <a:prstGeom prst="rect">
            <a:avLst/>
          </a:prstGeom>
          <a:noFill/>
        </p:spPr>
        <p:txBody>
          <a:bodyPr wrap="square" rtlCol="0">
            <a:spAutoFit/>
          </a:bodyPr>
          <a:lstStyle/>
          <a:p>
            <a:r>
              <a:rPr lang="en-US" sz="2000" b="1" dirty="0" smtClean="0">
                <a:solidFill>
                  <a:schemeClr val="bg1"/>
                </a:solidFill>
                <a:latin typeface="Andalus" pitchFamily="2" charset="-78"/>
                <a:cs typeface="Andalus" pitchFamily="2" charset="-78"/>
              </a:rPr>
              <a:t>SEAMEO QITEP in Mathematics</a:t>
            </a:r>
          </a:p>
          <a:p>
            <a:r>
              <a:rPr lang="en-US" sz="2000" b="1" dirty="0" smtClean="0">
                <a:solidFill>
                  <a:schemeClr val="bg1"/>
                </a:solidFill>
                <a:latin typeface="Andalus" pitchFamily="2" charset="-78"/>
                <a:cs typeface="Andalus" pitchFamily="2" charset="-78"/>
              </a:rPr>
              <a:t>Yogyakarta, Indonesia</a:t>
            </a:r>
            <a:endParaRPr lang="id-ID" sz="2000" b="1" dirty="0">
              <a:solidFill>
                <a:schemeClr val="bg1"/>
              </a:solidFill>
              <a:latin typeface="Andalus" pitchFamily="2" charset="-78"/>
              <a:cs typeface="Andalus" pitchFamily="2" charset="-78"/>
            </a:endParaRPr>
          </a:p>
        </p:txBody>
      </p:sp>
      <p:pic>
        <p:nvPicPr>
          <p:cNvPr id="5" name="Picture 4" descr="logo.seameo.png"/>
          <p:cNvPicPr>
            <a:picLocks noChangeAspect="1"/>
          </p:cNvPicPr>
          <p:nvPr/>
        </p:nvPicPr>
        <p:blipFill>
          <a:blip r:embed="rId3"/>
          <a:stretch>
            <a:fillRect/>
          </a:stretch>
        </p:blipFill>
        <p:spPr>
          <a:xfrm>
            <a:off x="285720" y="5715016"/>
            <a:ext cx="1285884" cy="692397"/>
          </a:xfrm>
          <a:prstGeom prst="rect">
            <a:avLst/>
          </a:prstGeom>
        </p:spPr>
      </p:pic>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500174"/>
            <a:ext cx="8572560" cy="4357718"/>
          </a:xfrm>
        </p:spPr>
        <p:txBody>
          <a:bodyPr>
            <a:normAutofit/>
          </a:bodyPr>
          <a:lstStyle/>
          <a:p>
            <a:pPr lvl="0">
              <a:buNone/>
            </a:pPr>
            <a:r>
              <a:rPr lang="id-ID" sz="2000" dirty="0" smtClean="0">
                <a:latin typeface="Arial" pitchFamily="34" charset="0"/>
                <a:cs typeface="Arial" pitchFamily="34" charset="0"/>
              </a:rPr>
              <a:t>1. </a:t>
            </a:r>
            <a:r>
              <a:rPr lang="en-US" sz="2000" dirty="0" smtClean="0">
                <a:latin typeface="Arial" pitchFamily="34" charset="0"/>
                <a:cs typeface="Arial" pitchFamily="34" charset="0"/>
              </a:rPr>
              <a:t>Theme</a:t>
            </a:r>
            <a:r>
              <a:rPr lang="en-US" sz="2000" dirty="0">
                <a:latin typeface="Arial" pitchFamily="34" charset="0"/>
                <a:cs typeface="Arial" pitchFamily="34" charset="0"/>
              </a:rPr>
              <a:t>: How can we reduce the disaster risk of earthquakes or tsunamis by using the mathematical model</a:t>
            </a:r>
            <a:r>
              <a:rPr lang="en-US" sz="2000" dirty="0" smtClean="0">
                <a:latin typeface="Arial" pitchFamily="34" charset="0"/>
                <a:cs typeface="Arial" pitchFamily="34" charset="0"/>
              </a:rPr>
              <a:t>?</a:t>
            </a:r>
          </a:p>
          <a:p>
            <a:pPr lvl="0">
              <a:buNone/>
            </a:pPr>
            <a:endParaRPr lang="id-ID" sz="2000" dirty="0">
              <a:latin typeface="Arial" pitchFamily="34" charset="0"/>
              <a:cs typeface="Arial" pitchFamily="34" charset="0"/>
            </a:endParaRPr>
          </a:p>
          <a:p>
            <a:pPr lvl="0">
              <a:buNone/>
            </a:pPr>
            <a:r>
              <a:rPr lang="id-ID" sz="2000" dirty="0" smtClean="0">
                <a:latin typeface="Arial" pitchFamily="34" charset="0"/>
                <a:cs typeface="Arial" pitchFamily="34" charset="0"/>
              </a:rPr>
              <a:t>2. </a:t>
            </a:r>
            <a:r>
              <a:rPr lang="en-US" sz="2000" dirty="0" smtClean="0">
                <a:latin typeface="Arial" pitchFamily="34" charset="0"/>
                <a:cs typeface="Arial" pitchFamily="34" charset="0"/>
              </a:rPr>
              <a:t>This </a:t>
            </a:r>
            <a:r>
              <a:rPr lang="en-US" sz="2000" dirty="0">
                <a:latin typeface="Arial" pitchFamily="34" charset="0"/>
                <a:cs typeface="Arial" pitchFamily="34" charset="0"/>
              </a:rPr>
              <a:t>lesson study focuses on two issues as follows</a:t>
            </a:r>
            <a:r>
              <a:rPr lang="en-US" sz="2000" dirty="0" smtClean="0">
                <a:latin typeface="Arial" pitchFamily="34" charset="0"/>
                <a:cs typeface="Arial" pitchFamily="34" charset="0"/>
              </a:rPr>
              <a:t>.</a:t>
            </a:r>
            <a:endParaRPr lang="id-ID" sz="2000" dirty="0" smtClean="0">
              <a:latin typeface="Arial" pitchFamily="34" charset="0"/>
              <a:cs typeface="Arial" pitchFamily="34" charset="0"/>
            </a:endParaRPr>
          </a:p>
          <a:p>
            <a:pPr marL="971550" lvl="1" indent="-514350">
              <a:buNone/>
            </a:pPr>
            <a:r>
              <a:rPr lang="en-US" sz="2000" dirty="0" smtClean="0">
                <a:latin typeface="Arial" pitchFamily="34" charset="0"/>
                <a:cs typeface="Arial" pitchFamily="34" charset="0"/>
              </a:rPr>
              <a:t>a. 	How to save people’ lives and to prevent people from injuries in case of earthquakes and tsunamis?</a:t>
            </a:r>
            <a:endParaRPr lang="id-ID" sz="2000" dirty="0" smtClean="0">
              <a:latin typeface="Arial" pitchFamily="34" charset="0"/>
              <a:cs typeface="Arial" pitchFamily="34" charset="0"/>
            </a:endParaRPr>
          </a:p>
          <a:p>
            <a:pPr marL="971550" lvl="1" indent="-514350">
              <a:buNone/>
            </a:pPr>
            <a:r>
              <a:rPr lang="en-US" sz="2000" dirty="0" smtClean="0">
                <a:latin typeface="Arial" pitchFamily="34" charset="0"/>
                <a:cs typeface="Arial" pitchFamily="34" charset="0"/>
              </a:rPr>
              <a:t>b. 	How to model the situation of earthquakes and tsunamis disaster into mathematical terms, concept, or principles?</a:t>
            </a:r>
          </a:p>
          <a:p>
            <a:pPr lvl="0">
              <a:buNone/>
            </a:pPr>
            <a:endParaRPr lang="id-ID" sz="2000" dirty="0" smtClean="0">
              <a:latin typeface="Arial" pitchFamily="34" charset="0"/>
              <a:cs typeface="Arial" pitchFamily="34" charset="0"/>
            </a:endParaRPr>
          </a:p>
          <a:p>
            <a:pPr lvl="0">
              <a:buNone/>
            </a:pPr>
            <a:r>
              <a:rPr lang="id-ID" sz="2000" dirty="0" smtClean="0">
                <a:latin typeface="Arial" pitchFamily="34" charset="0"/>
                <a:cs typeface="Arial" pitchFamily="34" charset="0"/>
              </a:rPr>
              <a:t>3. </a:t>
            </a:r>
            <a:r>
              <a:rPr lang="en-US" sz="2000" dirty="0" smtClean="0">
                <a:latin typeface="Arial" pitchFamily="34" charset="0"/>
                <a:cs typeface="Arial" pitchFamily="34" charset="0"/>
              </a:rPr>
              <a:t>The team may consist of specialist, mathematics teachers, mathematics educators, mathematicians, and geologist. </a:t>
            </a:r>
            <a:endParaRPr lang="id-ID" sz="2000" dirty="0">
              <a:latin typeface="Arial" pitchFamily="34" charset="0"/>
              <a:cs typeface="Arial" pitchFamily="34" charset="0"/>
            </a:endParaRPr>
          </a:p>
        </p:txBody>
      </p:sp>
      <p:sp>
        <p:nvSpPr>
          <p:cNvPr id="2" name="Title 1"/>
          <p:cNvSpPr>
            <a:spLocks noGrp="1"/>
          </p:cNvSpPr>
          <p:nvPr>
            <p:ph type="title"/>
          </p:nvPr>
        </p:nvSpPr>
        <p:spPr>
          <a:xfrm>
            <a:off x="457200" y="571480"/>
            <a:ext cx="8229600" cy="1071570"/>
          </a:xfrm>
        </p:spPr>
        <p:txBody>
          <a:bodyPr>
            <a:normAutofit fontScale="90000"/>
          </a:bodyPr>
          <a:lstStyle/>
          <a:p>
            <a:pPr algn="ctr"/>
            <a:r>
              <a:rPr lang="en-US" sz="4000" b="1" dirty="0">
                <a:solidFill>
                  <a:schemeClr val="bg2">
                    <a:lumMod val="50000"/>
                  </a:schemeClr>
                </a:solidFill>
                <a:effectLst/>
                <a:latin typeface="Britannic Bold" pitchFamily="34" charset="0"/>
                <a:cs typeface="Arial" pitchFamily="34" charset="0"/>
              </a:rPr>
              <a:t>The Lesson Study Plan</a:t>
            </a:r>
            <a:r>
              <a:rPr lang="id-ID" dirty="0"/>
              <a:t/>
            </a:r>
            <a:br>
              <a:rPr lang="id-ID" dirty="0"/>
            </a:br>
            <a:endParaRPr lang="id-ID" dirty="0"/>
          </a:p>
        </p:txBody>
      </p:sp>
      <p:pic>
        <p:nvPicPr>
          <p:cNvPr id="4" name="Picture 3" descr="logo.seameo.png"/>
          <p:cNvPicPr>
            <a:picLocks noChangeAspect="1"/>
          </p:cNvPicPr>
          <p:nvPr/>
        </p:nvPicPr>
        <p:blipFill>
          <a:blip r:embed="rId3"/>
          <a:stretch>
            <a:fillRect/>
          </a:stretch>
        </p:blipFill>
        <p:spPr>
          <a:xfrm>
            <a:off x="7878580" y="6072206"/>
            <a:ext cx="887301" cy="477776"/>
          </a:xfrm>
          <a:prstGeom prst="rect">
            <a:avLst/>
          </a:prstGeom>
        </p:spPr>
      </p:pic>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85720" y="357166"/>
            <a:ext cx="8429684" cy="5632311"/>
          </a:xfrm>
          <a:prstGeom prst="rect">
            <a:avLst/>
          </a:prstGeom>
          <a:noFill/>
        </p:spPr>
        <p:txBody>
          <a:bodyPr wrap="square" rtlCol="0">
            <a:spAutoFit/>
          </a:bodyPr>
          <a:lstStyle/>
          <a:p>
            <a:pPr lvl="0">
              <a:buNone/>
            </a:pPr>
            <a:r>
              <a:rPr lang="id-ID" sz="2400" dirty="0" smtClean="0">
                <a:latin typeface="Arial" pitchFamily="34" charset="0"/>
                <a:cs typeface="Arial" pitchFamily="34" charset="0"/>
              </a:rPr>
              <a:t>4. </a:t>
            </a:r>
            <a:r>
              <a:rPr lang="en-US" sz="2400" dirty="0" smtClean="0">
                <a:latin typeface="Arial" pitchFamily="34" charset="0"/>
                <a:cs typeface="Arial" pitchFamily="34" charset="0"/>
              </a:rPr>
              <a:t>During the ‘plan’ step, the team should:</a:t>
            </a:r>
            <a:endParaRPr lang="id-ID" sz="2400" dirty="0" smtClean="0">
              <a:latin typeface="Arial" pitchFamily="34" charset="0"/>
              <a:cs typeface="Arial" pitchFamily="34" charset="0"/>
            </a:endParaRPr>
          </a:p>
          <a:p>
            <a:pPr marL="971550" lvl="1" indent="-514350">
              <a:buClrTx/>
            </a:pPr>
            <a:r>
              <a:rPr lang="id-ID" sz="2400" dirty="0" smtClean="0">
                <a:latin typeface="Arial" pitchFamily="34" charset="0"/>
                <a:cs typeface="Arial" pitchFamily="34" charset="0"/>
              </a:rPr>
              <a:t>a 		</a:t>
            </a:r>
            <a:r>
              <a:rPr lang="en-US" sz="2400" dirty="0" smtClean="0">
                <a:latin typeface="Arial" pitchFamily="34" charset="0"/>
                <a:cs typeface="Arial" pitchFamily="34" charset="0"/>
              </a:rPr>
              <a:t>collect data;</a:t>
            </a:r>
            <a:endParaRPr lang="id-ID" sz="2400" dirty="0" smtClean="0">
              <a:latin typeface="Arial" pitchFamily="34" charset="0"/>
              <a:cs typeface="Arial" pitchFamily="34" charset="0"/>
            </a:endParaRPr>
          </a:p>
          <a:p>
            <a:pPr marL="971550" lvl="1" indent="-514350">
              <a:buClrTx/>
            </a:pPr>
            <a:r>
              <a:rPr lang="id-ID" sz="2400" dirty="0" smtClean="0">
                <a:latin typeface="Arial" pitchFamily="34" charset="0"/>
                <a:cs typeface="Arial" pitchFamily="34" charset="0"/>
              </a:rPr>
              <a:t>b 		</a:t>
            </a:r>
            <a:r>
              <a:rPr lang="en-US" sz="2400" dirty="0" smtClean="0">
                <a:latin typeface="Arial" pitchFamily="34" charset="0"/>
                <a:cs typeface="Arial" pitchFamily="34" charset="0"/>
              </a:rPr>
              <a:t>fit or match the knowledge into the topics in</a:t>
            </a:r>
            <a:r>
              <a:rPr lang="id-ID" sz="2400" dirty="0" smtClean="0">
                <a:latin typeface="Arial" pitchFamily="34" charset="0"/>
                <a:cs typeface="Arial" pitchFamily="34" charset="0"/>
              </a:rPr>
              <a:t> 	</a:t>
            </a:r>
            <a:r>
              <a:rPr lang="en-US" sz="2400" dirty="0" smtClean="0">
                <a:latin typeface="Arial" pitchFamily="34" charset="0"/>
                <a:cs typeface="Arial" pitchFamily="34" charset="0"/>
              </a:rPr>
              <a:t>syllabus;</a:t>
            </a:r>
            <a:endParaRPr lang="id-ID" sz="2400" dirty="0" smtClean="0">
              <a:latin typeface="Arial" pitchFamily="34" charset="0"/>
              <a:cs typeface="Arial" pitchFamily="34" charset="0"/>
            </a:endParaRPr>
          </a:p>
          <a:p>
            <a:pPr marL="971550" lvl="1" indent="-514350">
              <a:buClrTx/>
            </a:pPr>
            <a:r>
              <a:rPr lang="id-ID" sz="2400" dirty="0" smtClean="0">
                <a:latin typeface="Arial" pitchFamily="34" charset="0"/>
                <a:cs typeface="Arial" pitchFamily="34" charset="0"/>
              </a:rPr>
              <a:t>c/d/ 	w</a:t>
            </a:r>
            <a:r>
              <a:rPr lang="en-US" sz="2400" dirty="0" smtClean="0">
                <a:latin typeface="Arial" pitchFamily="34" charset="0"/>
                <a:cs typeface="Arial" pitchFamily="34" charset="0"/>
              </a:rPr>
              <a:t>rite</a:t>
            </a:r>
            <a:r>
              <a:rPr lang="id-ID" sz="2400" dirty="0" smtClean="0">
                <a:latin typeface="Arial" pitchFamily="34" charset="0"/>
                <a:cs typeface="Arial" pitchFamily="34" charset="0"/>
              </a:rPr>
              <a:t>, </a:t>
            </a:r>
            <a:r>
              <a:rPr lang="en-US" sz="2400" dirty="0" smtClean="0">
                <a:latin typeface="Arial" pitchFamily="34" charset="0"/>
                <a:cs typeface="Arial" pitchFamily="34" charset="0"/>
              </a:rPr>
              <a:t>layout the e-textbook;</a:t>
            </a:r>
            <a:endParaRPr lang="id-ID" sz="2400" dirty="0" smtClean="0">
              <a:latin typeface="Arial" pitchFamily="34" charset="0"/>
              <a:cs typeface="Arial" pitchFamily="34" charset="0"/>
            </a:endParaRPr>
          </a:p>
          <a:p>
            <a:pPr marL="971550" lvl="1" indent="-514350">
              <a:buClrTx/>
            </a:pPr>
            <a:r>
              <a:rPr lang="id-ID" sz="2400" dirty="0" smtClean="0">
                <a:latin typeface="Arial" pitchFamily="34" charset="0"/>
                <a:cs typeface="Arial" pitchFamily="34" charset="0"/>
              </a:rPr>
              <a:t>e/f/g 	</a:t>
            </a:r>
            <a:r>
              <a:rPr lang="en-US" sz="2400" dirty="0" smtClean="0">
                <a:latin typeface="Arial" pitchFamily="34" charset="0"/>
                <a:cs typeface="Arial" pitchFamily="34" charset="0"/>
              </a:rPr>
              <a:t>try out</a:t>
            </a:r>
            <a:r>
              <a:rPr lang="id-ID" sz="2400" dirty="0" smtClean="0">
                <a:latin typeface="Arial" pitchFamily="34" charset="0"/>
                <a:cs typeface="Arial" pitchFamily="34" charset="0"/>
              </a:rPr>
              <a:t>, </a:t>
            </a:r>
            <a:r>
              <a:rPr lang="en-US" sz="2400" dirty="0" smtClean="0">
                <a:latin typeface="Arial" pitchFamily="34" charset="0"/>
                <a:cs typeface="Arial" pitchFamily="34" charset="0"/>
              </a:rPr>
              <a:t>discuss the try-out results</a:t>
            </a:r>
            <a:r>
              <a:rPr lang="id-ID" sz="2400" dirty="0" smtClean="0">
                <a:latin typeface="Arial" pitchFamily="34" charset="0"/>
                <a:cs typeface="Arial" pitchFamily="34" charset="0"/>
              </a:rPr>
              <a:t>;</a:t>
            </a:r>
            <a:r>
              <a:rPr lang="en-US" sz="2400" dirty="0" smtClean="0">
                <a:latin typeface="Arial" pitchFamily="34" charset="0"/>
                <a:cs typeface="Arial" pitchFamily="34" charset="0"/>
              </a:rPr>
              <a:t> and</a:t>
            </a:r>
            <a:r>
              <a:rPr lang="id-ID" sz="2400" dirty="0" smtClean="0">
                <a:latin typeface="Arial" pitchFamily="34" charset="0"/>
                <a:cs typeface="Arial" pitchFamily="34" charset="0"/>
              </a:rPr>
              <a:t> </a:t>
            </a:r>
            <a:r>
              <a:rPr lang="en-US" sz="2400" dirty="0" smtClean="0">
                <a:latin typeface="Arial" pitchFamily="34" charset="0"/>
                <a:cs typeface="Arial" pitchFamily="34" charset="0"/>
              </a:rPr>
              <a:t>revise </a:t>
            </a:r>
            <a:r>
              <a:rPr lang="id-ID" sz="2400" dirty="0" smtClean="0">
                <a:latin typeface="Arial" pitchFamily="34" charset="0"/>
                <a:cs typeface="Arial" pitchFamily="34" charset="0"/>
              </a:rPr>
              <a:t>	</a:t>
            </a:r>
            <a:r>
              <a:rPr lang="en-US" sz="2400" dirty="0" smtClean="0">
                <a:latin typeface="Arial" pitchFamily="34" charset="0"/>
                <a:cs typeface="Arial" pitchFamily="34" charset="0"/>
              </a:rPr>
              <a:t>the e-textbook.</a:t>
            </a:r>
            <a:endParaRPr lang="id-ID" sz="2400" dirty="0" smtClean="0">
              <a:latin typeface="Arial" pitchFamily="34" charset="0"/>
              <a:cs typeface="Arial" pitchFamily="34" charset="0"/>
            </a:endParaRPr>
          </a:p>
          <a:p>
            <a:pPr>
              <a:buNone/>
            </a:pPr>
            <a:r>
              <a:rPr lang="id-ID" sz="2400" dirty="0" smtClean="0">
                <a:latin typeface="Arial" pitchFamily="34" charset="0"/>
                <a:cs typeface="Arial" pitchFamily="34" charset="0"/>
              </a:rPr>
              <a:t>   </a:t>
            </a:r>
            <a:r>
              <a:rPr lang="en-US" sz="2400" dirty="0" smtClean="0">
                <a:latin typeface="Arial" pitchFamily="34" charset="0"/>
                <a:cs typeface="Arial" pitchFamily="34" charset="0"/>
              </a:rPr>
              <a:t>The </a:t>
            </a:r>
            <a:r>
              <a:rPr lang="id-ID" sz="2400" dirty="0" smtClean="0">
                <a:latin typeface="Arial" pitchFamily="34" charset="0"/>
                <a:cs typeface="Arial" pitchFamily="34" charset="0"/>
              </a:rPr>
              <a:t>4</a:t>
            </a:r>
            <a:r>
              <a:rPr lang="en-US" sz="2400" dirty="0" smtClean="0">
                <a:latin typeface="Arial" pitchFamily="34" charset="0"/>
                <a:cs typeface="Arial" pitchFamily="34" charset="0"/>
              </a:rPr>
              <a:t>e</a:t>
            </a:r>
            <a:r>
              <a:rPr lang="id-ID" sz="2400" dirty="0" smtClean="0">
                <a:latin typeface="Arial" pitchFamily="34" charset="0"/>
                <a:cs typeface="Arial" pitchFamily="34" charset="0"/>
              </a:rPr>
              <a:t>/</a:t>
            </a:r>
            <a:r>
              <a:rPr lang="en-US" sz="2400" dirty="0" smtClean="0">
                <a:latin typeface="Arial" pitchFamily="34" charset="0"/>
                <a:cs typeface="Arial" pitchFamily="34" charset="0"/>
              </a:rPr>
              <a:t>f</a:t>
            </a:r>
            <a:r>
              <a:rPr lang="id-ID" sz="2400" dirty="0" smtClean="0">
                <a:latin typeface="Arial" pitchFamily="34" charset="0"/>
                <a:cs typeface="Arial" pitchFamily="34" charset="0"/>
              </a:rPr>
              <a:t>/</a:t>
            </a:r>
            <a:r>
              <a:rPr lang="en-US" sz="2400" dirty="0" smtClean="0">
                <a:latin typeface="Arial" pitchFamily="34" charset="0"/>
                <a:cs typeface="Arial" pitchFamily="34" charset="0"/>
              </a:rPr>
              <a:t>g activities may be done more than once. </a:t>
            </a:r>
            <a:endParaRPr lang="id-ID" sz="2400" dirty="0" smtClean="0">
              <a:latin typeface="Arial" pitchFamily="34" charset="0"/>
              <a:cs typeface="Arial" pitchFamily="34" charset="0"/>
            </a:endParaRPr>
          </a:p>
          <a:p>
            <a:pPr>
              <a:buNone/>
            </a:pPr>
            <a:endParaRPr lang="id-ID" sz="2400" dirty="0" smtClean="0">
              <a:latin typeface="Arial" pitchFamily="34" charset="0"/>
              <a:cs typeface="Arial" pitchFamily="34" charset="0"/>
            </a:endParaRPr>
          </a:p>
          <a:p>
            <a:pPr lvl="0">
              <a:buNone/>
            </a:pPr>
            <a:r>
              <a:rPr lang="id-ID" sz="2400" dirty="0" smtClean="0">
                <a:latin typeface="Arial" pitchFamily="34" charset="0"/>
                <a:cs typeface="Arial" pitchFamily="34" charset="0"/>
              </a:rPr>
              <a:t>5. </a:t>
            </a:r>
            <a:r>
              <a:rPr lang="en-US" sz="2400" dirty="0" smtClean="0">
                <a:latin typeface="Arial" pitchFamily="34" charset="0"/>
                <a:cs typeface="Arial" pitchFamily="34" charset="0"/>
              </a:rPr>
              <a:t>During the ‘do’ step, the team should:</a:t>
            </a:r>
            <a:endParaRPr lang="id-ID" sz="2400" dirty="0" smtClean="0">
              <a:latin typeface="Arial" pitchFamily="34" charset="0"/>
              <a:cs typeface="Arial" pitchFamily="34" charset="0"/>
            </a:endParaRPr>
          </a:p>
          <a:p>
            <a:pPr marL="971550" lvl="1" indent="-514350">
              <a:buClrTx/>
              <a:buFont typeface="+mj-lt"/>
              <a:buAutoNum type="alphaLcPeriod"/>
            </a:pPr>
            <a:r>
              <a:rPr lang="en-US" sz="2400" dirty="0" smtClean="0">
                <a:latin typeface="Arial" pitchFamily="34" charset="0"/>
                <a:cs typeface="Arial" pitchFamily="34" charset="0"/>
              </a:rPr>
              <a:t>try out the e-textbook in mathematics classes; </a:t>
            </a:r>
            <a:endParaRPr lang="id-ID" sz="2400" dirty="0" smtClean="0">
              <a:latin typeface="Arial" pitchFamily="34" charset="0"/>
              <a:cs typeface="Arial" pitchFamily="34" charset="0"/>
            </a:endParaRPr>
          </a:p>
          <a:p>
            <a:pPr marL="971550" lvl="1" indent="-514350">
              <a:buClrTx/>
              <a:buFont typeface="+mj-lt"/>
              <a:buAutoNum type="alphaLcPeriod"/>
            </a:pPr>
            <a:r>
              <a:rPr lang="en-US" sz="2400" dirty="0" smtClean="0">
                <a:latin typeface="Arial" pitchFamily="34" charset="0"/>
                <a:cs typeface="Arial" pitchFamily="34" charset="0"/>
              </a:rPr>
              <a:t>take note on the advantages and disadvantages of the e-textbook from the point of view of both sides (team and students);</a:t>
            </a:r>
            <a:endParaRPr lang="id-ID" sz="2400" dirty="0" smtClean="0">
              <a:latin typeface="Arial" pitchFamily="34" charset="0"/>
              <a:cs typeface="Arial" pitchFamily="34" charset="0"/>
            </a:endParaRPr>
          </a:p>
          <a:p>
            <a:pPr lvl="0">
              <a:buNone/>
            </a:pPr>
            <a:r>
              <a:rPr lang="en-US" sz="2400" dirty="0" smtClean="0">
                <a:latin typeface="Arial" pitchFamily="34" charset="0"/>
                <a:cs typeface="Arial" pitchFamily="34" charset="0"/>
              </a:rPr>
              <a:t>	</a:t>
            </a:r>
            <a:endParaRPr lang="id-ID" sz="2400" dirty="0"/>
          </a:p>
        </p:txBody>
      </p:sp>
      <p:pic>
        <p:nvPicPr>
          <p:cNvPr id="7" name="Picture 6" descr="logo.seameo.png"/>
          <p:cNvPicPr>
            <a:picLocks noChangeAspect="1"/>
          </p:cNvPicPr>
          <p:nvPr/>
        </p:nvPicPr>
        <p:blipFill>
          <a:blip r:embed="rId3"/>
          <a:stretch>
            <a:fillRect/>
          </a:stretch>
        </p:blipFill>
        <p:spPr>
          <a:xfrm>
            <a:off x="7878580" y="6072206"/>
            <a:ext cx="887301" cy="477776"/>
          </a:xfrm>
          <a:prstGeom prst="rect">
            <a:avLst/>
          </a:prstGeom>
        </p:spPr>
      </p:pic>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500042"/>
            <a:ext cx="8286808" cy="3539430"/>
          </a:xfrm>
          <a:prstGeom prst="rect">
            <a:avLst/>
          </a:prstGeom>
        </p:spPr>
        <p:txBody>
          <a:bodyPr wrap="square">
            <a:spAutoFit/>
          </a:bodyPr>
          <a:lstStyle/>
          <a:p>
            <a:pPr marL="457200" lvl="0" indent="-457200"/>
            <a:r>
              <a:rPr lang="id-ID" sz="2800" dirty="0" smtClean="0">
                <a:latin typeface="Arial" pitchFamily="34" charset="0"/>
                <a:cs typeface="Arial" pitchFamily="34" charset="0"/>
              </a:rPr>
              <a:t>6. </a:t>
            </a:r>
            <a:r>
              <a:rPr lang="en-US" sz="2800" dirty="0" smtClean="0">
                <a:latin typeface="Arial" pitchFamily="34" charset="0"/>
                <a:cs typeface="Arial" pitchFamily="34" charset="0"/>
              </a:rPr>
              <a:t>During the ‘see’ step, the team should:</a:t>
            </a:r>
            <a:endParaRPr lang="id-ID" sz="2800" dirty="0" smtClean="0">
              <a:latin typeface="Arial" pitchFamily="34" charset="0"/>
              <a:cs typeface="Arial" pitchFamily="34" charset="0"/>
            </a:endParaRPr>
          </a:p>
          <a:p>
            <a:pPr marL="971550" lvl="1" indent="-514350">
              <a:buClrTx/>
              <a:buFont typeface="+mj-lt"/>
              <a:buAutoNum type="alphaLcPeriod"/>
            </a:pPr>
            <a:r>
              <a:rPr lang="en-US" sz="2800" dirty="0" smtClean="0">
                <a:latin typeface="Arial" pitchFamily="34" charset="0"/>
                <a:cs typeface="Arial" pitchFamily="34" charset="0"/>
              </a:rPr>
              <a:t>discuss the results of the ‘do’ step;</a:t>
            </a:r>
            <a:endParaRPr lang="id-ID" sz="2800" dirty="0" smtClean="0">
              <a:latin typeface="Arial" pitchFamily="34" charset="0"/>
              <a:cs typeface="Arial" pitchFamily="34" charset="0"/>
            </a:endParaRPr>
          </a:p>
          <a:p>
            <a:pPr marL="971550" lvl="1" indent="-514350">
              <a:buClrTx/>
              <a:buFont typeface="+mj-lt"/>
              <a:buAutoNum type="alphaLcPeriod"/>
            </a:pPr>
            <a:r>
              <a:rPr lang="en-US" sz="2800" dirty="0" smtClean="0">
                <a:latin typeface="Arial" pitchFamily="34" charset="0"/>
                <a:cs typeface="Arial" pitchFamily="34" charset="0"/>
              </a:rPr>
              <a:t>revise or modify the e-textbook.</a:t>
            </a:r>
            <a:endParaRPr lang="id-ID" sz="2800" dirty="0" smtClean="0">
              <a:latin typeface="Arial" pitchFamily="34" charset="0"/>
              <a:cs typeface="Arial" pitchFamily="34" charset="0"/>
            </a:endParaRPr>
          </a:p>
          <a:p>
            <a:pPr marL="971550" lvl="1" indent="-514350">
              <a:buClrTx/>
            </a:pPr>
            <a:endParaRPr lang="id-ID" sz="2800" dirty="0" smtClean="0">
              <a:latin typeface="Arial" pitchFamily="34" charset="0"/>
              <a:cs typeface="Arial" pitchFamily="34" charset="0"/>
            </a:endParaRPr>
          </a:p>
          <a:p>
            <a:pPr marL="971550" lvl="1" indent="-514350">
              <a:buClrTx/>
            </a:pPr>
            <a:endParaRPr lang="id-ID" sz="2800" dirty="0" smtClean="0"/>
          </a:p>
          <a:p>
            <a:pPr marL="457200" lvl="0" indent="-457200"/>
            <a:endParaRPr lang="id-ID" sz="2800" dirty="0" smtClean="0">
              <a:latin typeface="Arial" pitchFamily="34" charset="0"/>
              <a:cs typeface="Arial" pitchFamily="34" charset="0"/>
            </a:endParaRPr>
          </a:p>
          <a:p>
            <a:pPr marL="457200" lvl="0" indent="-457200"/>
            <a:endParaRPr lang="id-ID" sz="2800" dirty="0" smtClean="0">
              <a:latin typeface="Arial" pitchFamily="34" charset="0"/>
              <a:cs typeface="Arial" pitchFamily="34" charset="0"/>
            </a:endParaRPr>
          </a:p>
          <a:p>
            <a:pPr lvl="0">
              <a:buNone/>
            </a:pPr>
            <a:r>
              <a:rPr lang="id-ID" sz="2800" dirty="0" smtClean="0">
                <a:latin typeface="Arial" pitchFamily="34" charset="0"/>
                <a:cs typeface="Arial" pitchFamily="34" charset="0"/>
              </a:rPr>
              <a:t>8. </a:t>
            </a:r>
            <a:r>
              <a:rPr lang="en-US" sz="2800" dirty="0" smtClean="0">
                <a:latin typeface="Arial" pitchFamily="34" charset="0"/>
                <a:cs typeface="Arial" pitchFamily="34" charset="0"/>
              </a:rPr>
              <a:t>Finalize the e-textbook by using </a:t>
            </a:r>
            <a:r>
              <a:rPr lang="en-US" sz="2800" dirty="0" err="1" smtClean="0">
                <a:latin typeface="Arial" pitchFamily="34" charset="0"/>
                <a:cs typeface="Arial" pitchFamily="34" charset="0"/>
              </a:rPr>
              <a:t>dbook</a:t>
            </a:r>
            <a:r>
              <a:rPr lang="en-US" sz="2800" dirty="0" smtClean="0">
                <a:latin typeface="Arial" pitchFamily="34" charset="0"/>
                <a:cs typeface="Arial" pitchFamily="34" charset="0"/>
              </a:rPr>
              <a:t> program.</a:t>
            </a:r>
            <a:endParaRPr lang="id-ID" sz="2800" dirty="0" smtClean="0">
              <a:latin typeface="Arial" pitchFamily="34" charset="0"/>
              <a:cs typeface="Arial" pitchFamily="34" charset="0"/>
            </a:endParaRPr>
          </a:p>
        </p:txBody>
      </p:sp>
      <p:sp>
        <p:nvSpPr>
          <p:cNvPr id="7" name="TextBox 6"/>
          <p:cNvSpPr txBox="1"/>
          <p:nvPr/>
        </p:nvSpPr>
        <p:spPr>
          <a:xfrm>
            <a:off x="285720" y="2000240"/>
            <a:ext cx="6715140" cy="1661993"/>
          </a:xfrm>
          <a:prstGeom prst="rect">
            <a:avLst/>
          </a:prstGeom>
          <a:noFill/>
        </p:spPr>
        <p:txBody>
          <a:bodyPr wrap="square" rtlCol="0">
            <a:spAutoFit/>
          </a:bodyPr>
          <a:lstStyle/>
          <a:p>
            <a:pPr marL="342900" lvl="0" indent="-342900"/>
            <a:r>
              <a:rPr lang="id-ID" sz="2800" dirty="0" smtClean="0">
                <a:latin typeface="Arial" pitchFamily="34" charset="0"/>
                <a:cs typeface="Arial" pitchFamily="34" charset="0"/>
              </a:rPr>
              <a:t>7. </a:t>
            </a:r>
            <a:r>
              <a:rPr lang="en-US" sz="2800" dirty="0" smtClean="0">
                <a:latin typeface="Arial" pitchFamily="34" charset="0"/>
                <a:cs typeface="Arial" pitchFamily="34" charset="0"/>
              </a:rPr>
              <a:t>The ‘plan’, ‘do’ and ‘see’ above may be done more than once in</a:t>
            </a:r>
            <a:r>
              <a:rPr lang="id-ID" sz="2800" dirty="0" smtClean="0">
                <a:latin typeface="Arial" pitchFamily="34" charset="0"/>
                <a:cs typeface="Arial" pitchFamily="34" charset="0"/>
              </a:rPr>
              <a:t> </a:t>
            </a:r>
            <a:r>
              <a:rPr lang="en-US" sz="2800" dirty="0" smtClean="0">
                <a:latin typeface="Arial" pitchFamily="34" charset="0"/>
                <a:cs typeface="Arial" pitchFamily="34" charset="0"/>
              </a:rPr>
              <a:t>improving the quality of the e-textbook.</a:t>
            </a:r>
            <a:endParaRPr lang="id-ID" sz="2800" dirty="0" smtClean="0">
              <a:latin typeface="Arial" pitchFamily="34" charset="0"/>
              <a:cs typeface="Arial" pitchFamily="34" charset="0"/>
            </a:endParaRPr>
          </a:p>
          <a:p>
            <a:endParaRPr lang="id-ID" dirty="0"/>
          </a:p>
        </p:txBody>
      </p:sp>
      <p:pic>
        <p:nvPicPr>
          <p:cNvPr id="8" name="Picture 7" descr="logo.seameo.png"/>
          <p:cNvPicPr>
            <a:picLocks noChangeAspect="1"/>
          </p:cNvPicPr>
          <p:nvPr/>
        </p:nvPicPr>
        <p:blipFill>
          <a:blip r:embed="rId3"/>
          <a:stretch>
            <a:fillRect/>
          </a:stretch>
        </p:blipFill>
        <p:spPr>
          <a:xfrm>
            <a:off x="7878580" y="6072206"/>
            <a:ext cx="887301" cy="477776"/>
          </a:xfrm>
          <a:prstGeom prst="rect">
            <a:avLst/>
          </a:prstGeom>
        </p:spPr>
      </p:pic>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5400" b="1" dirty="0">
                <a:solidFill>
                  <a:schemeClr val="bg2">
                    <a:lumMod val="50000"/>
                  </a:schemeClr>
                </a:solidFill>
                <a:effectLst>
                  <a:outerShdw blurRad="38100" dist="38100" dir="2700000" algn="tl">
                    <a:srgbClr val="000000">
                      <a:alpha val="43137"/>
                    </a:srgbClr>
                  </a:outerShdw>
                </a:effectLst>
                <a:latin typeface="Britannic Bold" pitchFamily="34" charset="0"/>
                <a:cs typeface="Arial" pitchFamily="34" charset="0"/>
              </a:rPr>
              <a:t>Timeline</a:t>
            </a:r>
            <a:r>
              <a:rPr lang="id-ID" sz="2800" dirty="0">
                <a:solidFill>
                  <a:schemeClr val="bg2">
                    <a:lumMod val="50000"/>
                  </a:schemeClr>
                </a:solidFill>
                <a:effectLst/>
                <a:latin typeface="Arial" pitchFamily="34" charset="0"/>
                <a:cs typeface="Arial" pitchFamily="34" charset="0"/>
              </a:rPr>
              <a:t/>
            </a:r>
            <a:br>
              <a:rPr lang="id-ID" sz="2800" dirty="0">
                <a:solidFill>
                  <a:schemeClr val="bg2">
                    <a:lumMod val="50000"/>
                  </a:schemeClr>
                </a:solidFill>
                <a:effectLst/>
                <a:latin typeface="Arial" pitchFamily="34" charset="0"/>
                <a:cs typeface="Arial" pitchFamily="34" charset="0"/>
              </a:rPr>
            </a:br>
            <a:endParaRPr lang="id-ID" sz="2800" dirty="0">
              <a:solidFill>
                <a:schemeClr val="bg2">
                  <a:lumMod val="50000"/>
                </a:schemeClr>
              </a:solidFill>
              <a:effectLst/>
              <a:latin typeface="Arial" pitchFamily="34" charset="0"/>
              <a:cs typeface="Arial" pitchFamily="34" charset="0"/>
            </a:endParaRPr>
          </a:p>
        </p:txBody>
      </p:sp>
      <p:graphicFrame>
        <p:nvGraphicFramePr>
          <p:cNvPr id="6" name="Table 5"/>
          <p:cNvGraphicFramePr>
            <a:graphicFrameLocks noGrp="1"/>
          </p:cNvGraphicFramePr>
          <p:nvPr/>
        </p:nvGraphicFramePr>
        <p:xfrm>
          <a:off x="642910" y="1071546"/>
          <a:ext cx="8072493" cy="4801557"/>
        </p:xfrm>
        <a:graphic>
          <a:graphicData uri="http://schemas.openxmlformats.org/drawingml/2006/table">
            <a:tbl>
              <a:tblPr>
                <a:tableStyleId>{69CF1AB2-1976-4502-BF36-3FF5EA218861}</a:tableStyleId>
              </a:tblPr>
              <a:tblGrid>
                <a:gridCol w="1000131"/>
                <a:gridCol w="1700931"/>
                <a:gridCol w="5371431"/>
              </a:tblGrid>
              <a:tr h="595317">
                <a:tc>
                  <a:txBody>
                    <a:bodyPr/>
                    <a:lstStyle/>
                    <a:p>
                      <a:pPr algn="ctr">
                        <a:lnSpc>
                          <a:spcPct val="115000"/>
                        </a:lnSpc>
                        <a:spcAft>
                          <a:spcPts val="0"/>
                        </a:spcAft>
                      </a:pPr>
                      <a:r>
                        <a:rPr lang="en-US" sz="2000" b="1" dirty="0"/>
                        <a:t>Phase</a:t>
                      </a:r>
                      <a:endParaRPr lang="id-ID" sz="2000" b="1" dirty="0">
                        <a:latin typeface="Arial" pitchFamily="34" charset="0"/>
                        <a:ea typeface="Times New Roman"/>
                        <a:cs typeface="Arial" pitchFamily="34" charset="0"/>
                      </a:endParaRPr>
                    </a:p>
                  </a:txBody>
                  <a:tcPr marL="68580" marR="68580" marT="0" marB="0" anchor="ctr"/>
                </a:tc>
                <a:tc>
                  <a:txBody>
                    <a:bodyPr/>
                    <a:lstStyle/>
                    <a:p>
                      <a:pPr algn="ctr">
                        <a:lnSpc>
                          <a:spcPct val="115000"/>
                        </a:lnSpc>
                        <a:spcAft>
                          <a:spcPts val="0"/>
                        </a:spcAft>
                      </a:pPr>
                      <a:r>
                        <a:rPr lang="en-US" sz="2000" b="1" dirty="0"/>
                        <a:t>Dates</a:t>
                      </a:r>
                      <a:endParaRPr lang="id-ID" sz="2000" b="1" dirty="0">
                        <a:latin typeface="Arial" pitchFamily="34" charset="0"/>
                        <a:ea typeface="Times New Roman"/>
                        <a:cs typeface="Arial" pitchFamily="34" charset="0"/>
                      </a:endParaRPr>
                    </a:p>
                  </a:txBody>
                  <a:tcPr marL="68580" marR="68580" marT="0" marB="0" anchor="ctr"/>
                </a:tc>
                <a:tc>
                  <a:txBody>
                    <a:bodyPr/>
                    <a:lstStyle/>
                    <a:p>
                      <a:pPr algn="ctr">
                        <a:lnSpc>
                          <a:spcPct val="115000"/>
                        </a:lnSpc>
                        <a:spcAft>
                          <a:spcPts val="0"/>
                        </a:spcAft>
                      </a:pPr>
                      <a:r>
                        <a:rPr lang="en-US" sz="2000" b="1" dirty="0"/>
                        <a:t>Activity</a:t>
                      </a:r>
                      <a:endParaRPr lang="id-ID" sz="2000" b="1" dirty="0">
                        <a:latin typeface="Arial" pitchFamily="34" charset="0"/>
                        <a:ea typeface="Times New Roman"/>
                        <a:cs typeface="Arial" pitchFamily="34" charset="0"/>
                      </a:endParaRPr>
                    </a:p>
                  </a:txBody>
                  <a:tcPr marL="68580" marR="68580" marT="0" marB="0" anchor="ctr"/>
                </a:tc>
              </a:tr>
              <a:tr h="833443">
                <a:tc>
                  <a:txBody>
                    <a:bodyPr/>
                    <a:lstStyle/>
                    <a:p>
                      <a:pPr algn="ctr">
                        <a:lnSpc>
                          <a:spcPct val="115000"/>
                        </a:lnSpc>
                        <a:spcAft>
                          <a:spcPts val="0"/>
                        </a:spcAft>
                      </a:pPr>
                      <a:r>
                        <a:rPr lang="en-US" sz="2400" dirty="0"/>
                        <a:t>1</a:t>
                      </a:r>
                      <a:endParaRPr lang="id-ID" sz="2400" dirty="0">
                        <a:latin typeface="Arial" pitchFamily="34" charset="0"/>
                        <a:ea typeface="Times New Roman"/>
                        <a:cs typeface="Arial" pitchFamily="34" charset="0"/>
                      </a:endParaRPr>
                    </a:p>
                  </a:txBody>
                  <a:tcPr marL="68580" marR="68580" marT="0" marB="0"/>
                </a:tc>
                <a:tc>
                  <a:txBody>
                    <a:bodyPr/>
                    <a:lstStyle/>
                    <a:p>
                      <a:pPr algn="just">
                        <a:lnSpc>
                          <a:spcPct val="115000"/>
                        </a:lnSpc>
                        <a:spcAft>
                          <a:spcPts val="0"/>
                        </a:spcAft>
                      </a:pPr>
                      <a:r>
                        <a:rPr lang="id-ID" sz="2400" dirty="0"/>
                        <a:t>Jan-Feb, 2012</a:t>
                      </a:r>
                      <a:endParaRPr lang="id-ID" sz="2400" dirty="0">
                        <a:latin typeface="Arial" pitchFamily="34" charset="0"/>
                        <a:ea typeface="Times New Roman"/>
                        <a:cs typeface="Arial" pitchFamily="34" charset="0"/>
                      </a:endParaRPr>
                    </a:p>
                  </a:txBody>
                  <a:tcPr marL="68580" marR="68580" marT="0" marB="0"/>
                </a:tc>
                <a:tc>
                  <a:txBody>
                    <a:bodyPr/>
                    <a:lstStyle/>
                    <a:p>
                      <a:pPr algn="l">
                        <a:lnSpc>
                          <a:spcPct val="115000"/>
                        </a:lnSpc>
                        <a:spcAft>
                          <a:spcPts val="0"/>
                        </a:spcAft>
                      </a:pPr>
                      <a:r>
                        <a:rPr lang="id-ID" sz="2400" dirty="0"/>
                        <a:t>Sharing experiences and developing the tentative materials for lesson study and plan of lesson study</a:t>
                      </a:r>
                      <a:endParaRPr lang="id-ID" sz="2400" dirty="0">
                        <a:latin typeface="Arial" pitchFamily="34" charset="0"/>
                        <a:ea typeface="Times New Roman"/>
                        <a:cs typeface="Arial" pitchFamily="34" charset="0"/>
                      </a:endParaRPr>
                    </a:p>
                  </a:txBody>
                  <a:tcPr marL="68580" marR="68580" marT="0" marB="0"/>
                </a:tc>
              </a:tr>
              <a:tr h="500066">
                <a:tc>
                  <a:txBody>
                    <a:bodyPr/>
                    <a:lstStyle/>
                    <a:p>
                      <a:pPr algn="ctr">
                        <a:lnSpc>
                          <a:spcPct val="115000"/>
                        </a:lnSpc>
                        <a:spcAft>
                          <a:spcPts val="0"/>
                        </a:spcAft>
                      </a:pPr>
                      <a:r>
                        <a:rPr lang="en-US" sz="2400"/>
                        <a:t>2</a:t>
                      </a:r>
                      <a:endParaRPr lang="id-ID" sz="2400">
                        <a:latin typeface="Arial" pitchFamily="34" charset="0"/>
                        <a:ea typeface="Times New Roman"/>
                        <a:cs typeface="Arial" pitchFamily="34" charset="0"/>
                      </a:endParaRPr>
                    </a:p>
                  </a:txBody>
                  <a:tcPr marL="68580" marR="68580" marT="0" marB="0"/>
                </a:tc>
                <a:tc>
                  <a:txBody>
                    <a:bodyPr/>
                    <a:lstStyle/>
                    <a:p>
                      <a:pPr algn="just">
                        <a:lnSpc>
                          <a:spcPct val="115000"/>
                        </a:lnSpc>
                        <a:spcAft>
                          <a:spcPts val="0"/>
                        </a:spcAft>
                      </a:pPr>
                      <a:r>
                        <a:rPr lang="id-ID" sz="2400" dirty="0"/>
                        <a:t>Mar-Aug, 2012</a:t>
                      </a:r>
                      <a:endParaRPr lang="id-ID" sz="2400" dirty="0">
                        <a:latin typeface="Arial" pitchFamily="34" charset="0"/>
                        <a:ea typeface="Times New Roman"/>
                        <a:cs typeface="Arial" pitchFamily="34" charset="0"/>
                      </a:endParaRPr>
                    </a:p>
                  </a:txBody>
                  <a:tcPr marL="68580" marR="68580" marT="0" marB="0"/>
                </a:tc>
                <a:tc>
                  <a:txBody>
                    <a:bodyPr/>
                    <a:lstStyle/>
                    <a:p>
                      <a:pPr algn="l">
                        <a:lnSpc>
                          <a:spcPct val="115000"/>
                        </a:lnSpc>
                        <a:spcAft>
                          <a:spcPts val="0"/>
                        </a:spcAft>
                      </a:pPr>
                      <a:r>
                        <a:rPr lang="en-US" sz="2400" dirty="0"/>
                        <a:t>Writing the e-textbook</a:t>
                      </a:r>
                      <a:endParaRPr lang="id-ID" sz="2400" dirty="0">
                        <a:latin typeface="Arial" pitchFamily="34" charset="0"/>
                        <a:ea typeface="Times New Roman"/>
                        <a:cs typeface="Arial" pitchFamily="34" charset="0"/>
                      </a:endParaRPr>
                    </a:p>
                  </a:txBody>
                  <a:tcPr marL="68580" marR="68580" marT="0" marB="0"/>
                </a:tc>
              </a:tr>
              <a:tr h="762005">
                <a:tc>
                  <a:txBody>
                    <a:bodyPr/>
                    <a:lstStyle/>
                    <a:p>
                      <a:pPr algn="ctr">
                        <a:lnSpc>
                          <a:spcPct val="115000"/>
                        </a:lnSpc>
                        <a:spcAft>
                          <a:spcPts val="0"/>
                        </a:spcAft>
                      </a:pPr>
                      <a:r>
                        <a:rPr lang="en-US" sz="2400"/>
                        <a:t>3</a:t>
                      </a:r>
                      <a:endParaRPr lang="id-ID" sz="2400">
                        <a:latin typeface="Arial" pitchFamily="34" charset="0"/>
                        <a:ea typeface="Times New Roman"/>
                        <a:cs typeface="Arial" pitchFamily="34" charset="0"/>
                      </a:endParaRPr>
                    </a:p>
                  </a:txBody>
                  <a:tcPr marL="68580" marR="68580" marT="0" marB="0"/>
                </a:tc>
                <a:tc>
                  <a:txBody>
                    <a:bodyPr/>
                    <a:lstStyle/>
                    <a:p>
                      <a:pPr algn="just">
                        <a:lnSpc>
                          <a:spcPct val="115000"/>
                        </a:lnSpc>
                        <a:spcAft>
                          <a:spcPts val="0"/>
                        </a:spcAft>
                      </a:pPr>
                      <a:r>
                        <a:rPr lang="id-ID" sz="2400" dirty="0"/>
                        <a:t>Sep-Dec, 2012</a:t>
                      </a:r>
                      <a:endParaRPr lang="id-ID" sz="2400" dirty="0">
                        <a:latin typeface="Arial" pitchFamily="34" charset="0"/>
                        <a:ea typeface="Times New Roman"/>
                        <a:cs typeface="Arial" pitchFamily="34" charset="0"/>
                      </a:endParaRPr>
                    </a:p>
                  </a:txBody>
                  <a:tcPr marL="68580" marR="68580" marT="0" marB="0"/>
                </a:tc>
                <a:tc>
                  <a:txBody>
                    <a:bodyPr/>
                    <a:lstStyle/>
                    <a:p>
                      <a:pPr algn="l">
                        <a:lnSpc>
                          <a:spcPct val="115000"/>
                        </a:lnSpc>
                        <a:spcAft>
                          <a:spcPts val="0"/>
                        </a:spcAft>
                      </a:pPr>
                      <a:r>
                        <a:rPr lang="en-US" sz="2400" dirty="0"/>
                        <a:t>Reporting the e-textbook on </a:t>
                      </a:r>
                      <a:r>
                        <a:rPr lang="id-ID" sz="2400" dirty="0"/>
                        <a:t>APEC-Khon Kaen International Conference on September 7-11, 2012</a:t>
                      </a:r>
                      <a:endParaRPr lang="id-ID" sz="2400" dirty="0">
                        <a:latin typeface="Arial" pitchFamily="34" charset="0"/>
                        <a:ea typeface="Times New Roman"/>
                        <a:cs typeface="Arial" pitchFamily="34" charset="0"/>
                      </a:endParaRPr>
                    </a:p>
                  </a:txBody>
                  <a:tcPr marL="68580" marR="68580" marT="0" marB="0"/>
                </a:tc>
              </a:tr>
            </a:tbl>
          </a:graphicData>
        </a:graphic>
      </p:graphicFrame>
      <p:pic>
        <p:nvPicPr>
          <p:cNvPr id="7" name="Picture 6" descr="logo.seameo.png"/>
          <p:cNvPicPr>
            <a:picLocks noChangeAspect="1"/>
          </p:cNvPicPr>
          <p:nvPr/>
        </p:nvPicPr>
        <p:blipFill>
          <a:blip r:embed="rId3"/>
          <a:stretch>
            <a:fillRect/>
          </a:stretch>
        </p:blipFill>
        <p:spPr>
          <a:xfrm>
            <a:off x="7878580" y="6072206"/>
            <a:ext cx="887301" cy="477776"/>
          </a:xfrm>
          <a:prstGeom prst="rect">
            <a:avLst/>
          </a:prstGeom>
        </p:spPr>
      </p:pic>
    </p:spTree>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357422" y="2071678"/>
            <a:ext cx="4309193" cy="1446550"/>
          </a:xfrm>
          <a:prstGeom prst="rect">
            <a:avLst/>
          </a:prstGeom>
          <a:noFill/>
        </p:spPr>
        <p:txBody>
          <a:bodyPr wrap="none" rtlCol="0">
            <a:spAutoFit/>
          </a:bodyPr>
          <a:lstStyle/>
          <a:p>
            <a:r>
              <a:rPr lang="id-ID" sz="8800" b="1" dirty="0" smtClean="0">
                <a:latin typeface="Edwardian Script ITC" pitchFamily="66" charset="0"/>
              </a:rPr>
              <a:t>Thank You</a:t>
            </a:r>
            <a:endParaRPr lang="id-ID" sz="8800" b="1" dirty="0">
              <a:latin typeface="Edwardian Script ITC" pitchFamily="66" charset="0"/>
            </a:endParaRPr>
          </a:p>
        </p:txBody>
      </p:sp>
      <p:pic>
        <p:nvPicPr>
          <p:cNvPr id="10" name="Picture 9" descr="logo.seameo.png"/>
          <p:cNvPicPr>
            <a:picLocks noChangeAspect="1"/>
          </p:cNvPicPr>
          <p:nvPr/>
        </p:nvPicPr>
        <p:blipFill>
          <a:blip r:embed="rId3"/>
          <a:stretch>
            <a:fillRect/>
          </a:stretch>
        </p:blipFill>
        <p:spPr>
          <a:xfrm>
            <a:off x="285720" y="5786454"/>
            <a:ext cx="1285884" cy="692397"/>
          </a:xfrm>
          <a:prstGeom prst="rect">
            <a:avLst/>
          </a:prstGeom>
        </p:spPr>
      </p:pic>
      <p:sp>
        <p:nvSpPr>
          <p:cNvPr id="11" name="TextBox 10"/>
          <p:cNvSpPr txBox="1"/>
          <p:nvPr/>
        </p:nvSpPr>
        <p:spPr>
          <a:xfrm>
            <a:off x="1643042" y="5857892"/>
            <a:ext cx="3571900" cy="707886"/>
          </a:xfrm>
          <a:prstGeom prst="rect">
            <a:avLst/>
          </a:prstGeom>
          <a:noFill/>
        </p:spPr>
        <p:txBody>
          <a:bodyPr wrap="square" rtlCol="0">
            <a:spAutoFit/>
          </a:bodyPr>
          <a:lstStyle/>
          <a:p>
            <a:r>
              <a:rPr lang="en-US" sz="2000" b="1" dirty="0" smtClean="0">
                <a:solidFill>
                  <a:schemeClr val="bg1"/>
                </a:solidFill>
                <a:latin typeface="Andalus" pitchFamily="2" charset="-78"/>
                <a:cs typeface="Andalus" pitchFamily="2" charset="-78"/>
              </a:rPr>
              <a:t>SEAMEO QITEP in Mathematics</a:t>
            </a:r>
          </a:p>
          <a:p>
            <a:r>
              <a:rPr lang="en-US" sz="2000" b="1" dirty="0" smtClean="0">
                <a:solidFill>
                  <a:schemeClr val="bg1"/>
                </a:solidFill>
                <a:latin typeface="Andalus" pitchFamily="2" charset="-78"/>
                <a:cs typeface="Andalus" pitchFamily="2" charset="-78"/>
              </a:rPr>
              <a:t>Yogyakarta, Indonesia</a:t>
            </a:r>
            <a:endParaRPr lang="id-ID" sz="2000" b="1" dirty="0">
              <a:solidFill>
                <a:schemeClr val="bg1"/>
              </a:solidFill>
              <a:latin typeface="Andalus" pitchFamily="2" charset="-78"/>
              <a:cs typeface="Andalus" pitchFamily="2" charset="-78"/>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4"/>
            <a:ext cx="8229600" cy="4364241"/>
          </a:xfrm>
        </p:spPr>
        <p:txBody>
          <a:bodyPr>
            <a:noAutofit/>
          </a:bodyPr>
          <a:lstStyle/>
          <a:p>
            <a:pPr algn="just"/>
            <a:r>
              <a:rPr lang="en-US" sz="2800" dirty="0">
                <a:latin typeface="Arial" pitchFamily="34" charset="0"/>
                <a:cs typeface="Arial" pitchFamily="34" charset="0"/>
              </a:rPr>
              <a:t>On </a:t>
            </a:r>
            <a:r>
              <a:rPr lang="en-US" sz="2800" dirty="0" smtClean="0">
                <a:latin typeface="Arial" pitchFamily="34" charset="0"/>
                <a:cs typeface="Arial" pitchFamily="34" charset="0"/>
              </a:rPr>
              <a:t>26 December 2004</a:t>
            </a:r>
            <a:r>
              <a:rPr lang="en-US" sz="2800" dirty="0">
                <a:latin typeface="Arial" pitchFamily="34" charset="0"/>
                <a:cs typeface="Arial" pitchFamily="34" charset="0"/>
              </a:rPr>
              <a:t>, in </a:t>
            </a:r>
            <a:r>
              <a:rPr lang="en-US" sz="2800" b="1" dirty="0">
                <a:solidFill>
                  <a:srgbClr val="C00000"/>
                </a:solidFill>
                <a:latin typeface="Arial" pitchFamily="34" charset="0"/>
                <a:cs typeface="Arial" pitchFamily="34" charset="0"/>
              </a:rPr>
              <a:t>Banda </a:t>
            </a:r>
            <a:r>
              <a:rPr lang="en-US" sz="2800" b="1" dirty="0" smtClean="0">
                <a:solidFill>
                  <a:srgbClr val="C00000"/>
                </a:solidFill>
                <a:latin typeface="Arial" pitchFamily="34" charset="0"/>
                <a:cs typeface="Arial" pitchFamily="34" charset="0"/>
              </a:rPr>
              <a:t>Aceh</a:t>
            </a:r>
            <a:r>
              <a:rPr lang="en-US" sz="2800" dirty="0" smtClean="0">
                <a:latin typeface="Arial" pitchFamily="34" charset="0"/>
                <a:cs typeface="Arial" pitchFamily="34" charset="0"/>
              </a:rPr>
              <a:t>, </a:t>
            </a:r>
            <a:r>
              <a:rPr lang="en-US" sz="2800" dirty="0">
                <a:latin typeface="Arial" pitchFamily="34" charset="0"/>
                <a:cs typeface="Arial" pitchFamily="34" charset="0"/>
              </a:rPr>
              <a:t>an earthquake struck 150 km off the coast of Aceh</a:t>
            </a:r>
            <a:r>
              <a:rPr lang="en-US" sz="2800" dirty="0" smtClean="0">
                <a:latin typeface="Arial" pitchFamily="34" charset="0"/>
                <a:cs typeface="Arial" pitchFamily="34" charset="0"/>
              </a:rPr>
              <a:t>. </a:t>
            </a:r>
            <a:r>
              <a:rPr lang="en-US" sz="2800" dirty="0">
                <a:latin typeface="Arial" pitchFamily="34" charset="0"/>
                <a:cs typeface="Arial" pitchFamily="34" charset="0"/>
              </a:rPr>
              <a:t>Forty five minutes later, the first tsunami waves </a:t>
            </a:r>
            <a:r>
              <a:rPr lang="en-US" sz="2800" dirty="0" smtClean="0">
                <a:latin typeface="Arial" pitchFamily="34" charset="0"/>
                <a:cs typeface="Arial" pitchFamily="34" charset="0"/>
              </a:rPr>
              <a:t>struck and caused </a:t>
            </a:r>
            <a:r>
              <a:rPr lang="en-US" sz="2800" dirty="0">
                <a:latin typeface="Arial" pitchFamily="34" charset="0"/>
                <a:cs typeface="Arial" pitchFamily="34" charset="0"/>
              </a:rPr>
              <a:t>massive damage to thousands of kilometers of coastline in Aceh and North Sumatra </a:t>
            </a:r>
            <a:r>
              <a:rPr lang="en-US" sz="2800" dirty="0" smtClean="0">
                <a:latin typeface="Arial" pitchFamily="34" charset="0"/>
                <a:cs typeface="Arial" pitchFamily="34" charset="0"/>
              </a:rPr>
              <a:t>Provinces </a:t>
            </a:r>
            <a:r>
              <a:rPr lang="en-US" sz="2800" dirty="0">
                <a:latin typeface="Arial" pitchFamily="34" charset="0"/>
                <a:cs typeface="Arial" pitchFamily="34" charset="0"/>
              </a:rPr>
              <a:t>and the western </a:t>
            </a:r>
            <a:r>
              <a:rPr lang="en-US" sz="2800" dirty="0" smtClean="0">
                <a:latin typeface="Arial" pitchFamily="34" charset="0"/>
                <a:cs typeface="Arial" pitchFamily="34" charset="0"/>
              </a:rPr>
              <a:t>islands. There were 164,891 </a:t>
            </a:r>
            <a:r>
              <a:rPr lang="en-US" sz="2800" dirty="0">
                <a:latin typeface="Arial" pitchFamily="34" charset="0"/>
                <a:cs typeface="Arial" pitchFamily="34" charset="0"/>
              </a:rPr>
              <a:t>people buried, 114,897 people missing and 412,438 people </a:t>
            </a:r>
            <a:r>
              <a:rPr lang="en-US" sz="2800" dirty="0" smtClean="0">
                <a:latin typeface="Arial" pitchFamily="34" charset="0"/>
                <a:cs typeface="Arial" pitchFamily="34" charset="0"/>
              </a:rPr>
              <a:t>displaced.</a:t>
            </a:r>
            <a:endParaRPr lang="id-ID" sz="2800" dirty="0" smtClean="0">
              <a:latin typeface="Arial" pitchFamily="34" charset="0"/>
              <a:cs typeface="Arial" pitchFamily="34" charset="0"/>
            </a:endParaRPr>
          </a:p>
          <a:p>
            <a:pPr algn="just"/>
            <a:r>
              <a:rPr lang="en-US" sz="2800" dirty="0" smtClean="0">
                <a:latin typeface="Arial" pitchFamily="34" charset="0"/>
                <a:cs typeface="Arial" pitchFamily="34" charset="0"/>
              </a:rPr>
              <a:t> </a:t>
            </a:r>
            <a:r>
              <a:rPr lang="en-US" sz="2800" dirty="0" smtClean="0">
                <a:latin typeface="Arial" pitchFamily="34" charset="0"/>
                <a:cs typeface="Arial" pitchFamily="34" charset="0"/>
                <a:hlinkClick r:id="rId3" action="ppaction://hlinkfile"/>
              </a:rPr>
              <a:t>Tsunami in Aceh.wmv</a:t>
            </a:r>
            <a:endParaRPr lang="id-ID" sz="2800" dirty="0" smtClean="0">
              <a:latin typeface="Arial" pitchFamily="34" charset="0"/>
              <a:cs typeface="Arial" pitchFamily="34" charset="0"/>
            </a:endParaRPr>
          </a:p>
          <a:p>
            <a:pPr algn="just"/>
            <a:r>
              <a:rPr lang="en-US" sz="2400" dirty="0" smtClean="0">
                <a:latin typeface="Arial" pitchFamily="34" charset="0"/>
                <a:cs typeface="Arial" pitchFamily="34" charset="0"/>
                <a:hlinkClick r:id="rId4" action="ppaction://hlinkfile"/>
              </a:rPr>
              <a:t>Table 1.docx</a:t>
            </a:r>
            <a:endParaRPr lang="id-ID" sz="2400" dirty="0" smtClean="0">
              <a:latin typeface="Arial" pitchFamily="34" charset="0"/>
              <a:cs typeface="Arial" pitchFamily="34" charset="0"/>
            </a:endParaRPr>
          </a:p>
          <a:p>
            <a:pPr algn="just"/>
            <a:endParaRPr lang="id-ID" sz="2400" dirty="0" smtClean="0">
              <a:latin typeface="Arial" pitchFamily="34" charset="0"/>
              <a:cs typeface="Arial" pitchFamily="34" charset="0"/>
            </a:endParaRPr>
          </a:p>
          <a:p>
            <a:pPr algn="just"/>
            <a:endParaRPr lang="id-ID" sz="2400" dirty="0" smtClean="0">
              <a:latin typeface="Arial" pitchFamily="34" charset="0"/>
              <a:cs typeface="Arial" pitchFamily="34" charset="0"/>
            </a:endParaRPr>
          </a:p>
          <a:p>
            <a:pPr algn="just">
              <a:buNone/>
            </a:pPr>
            <a:endParaRPr lang="en-US" sz="2400" dirty="0" smtClean="0">
              <a:latin typeface="Arial" pitchFamily="34" charset="0"/>
              <a:cs typeface="Arial" pitchFamily="34" charset="0"/>
            </a:endParaRPr>
          </a:p>
          <a:p>
            <a:pPr algn="just">
              <a:buNone/>
            </a:pPr>
            <a:endParaRPr lang="en-US" sz="2400" dirty="0" smtClean="0">
              <a:latin typeface="Arial" pitchFamily="34" charset="0"/>
              <a:cs typeface="Arial" pitchFamily="34" charset="0"/>
            </a:endParaRPr>
          </a:p>
        </p:txBody>
      </p:sp>
      <p:sp>
        <p:nvSpPr>
          <p:cNvPr id="2" name="Title 1"/>
          <p:cNvSpPr>
            <a:spLocks noGrp="1"/>
          </p:cNvSpPr>
          <p:nvPr>
            <p:ph type="title"/>
          </p:nvPr>
        </p:nvSpPr>
        <p:spPr>
          <a:xfrm>
            <a:off x="588522" y="570544"/>
            <a:ext cx="8229600" cy="725470"/>
          </a:xfrm>
        </p:spPr>
        <p:txBody>
          <a:bodyPr>
            <a:noAutofit/>
          </a:bodyPr>
          <a:lstStyle/>
          <a:p>
            <a:pPr algn="ctr"/>
            <a:r>
              <a:rPr lang="en-US" sz="4400" b="1" dirty="0">
                <a:solidFill>
                  <a:schemeClr val="accent1"/>
                </a:solidFill>
                <a:effectLst/>
                <a:latin typeface="Britannic Bold" pitchFamily="34" charset="0"/>
                <a:cs typeface="Arial" pitchFamily="34" charset="0"/>
              </a:rPr>
              <a:t>Disasters in Indonesia</a:t>
            </a:r>
            <a:r>
              <a:rPr lang="id-ID" sz="4400" dirty="0">
                <a:solidFill>
                  <a:schemeClr val="accent1"/>
                </a:solidFill>
                <a:latin typeface="Britannic Bold" pitchFamily="34" charset="0"/>
                <a:cs typeface="Arial" pitchFamily="34" charset="0"/>
              </a:rPr>
              <a:t/>
            </a:r>
            <a:br>
              <a:rPr lang="id-ID" sz="4400" dirty="0">
                <a:solidFill>
                  <a:schemeClr val="accent1"/>
                </a:solidFill>
                <a:latin typeface="Britannic Bold" pitchFamily="34" charset="0"/>
                <a:cs typeface="Arial" pitchFamily="34" charset="0"/>
              </a:rPr>
            </a:br>
            <a:endParaRPr lang="id-ID" sz="4400" dirty="0">
              <a:solidFill>
                <a:schemeClr val="accent1"/>
              </a:solidFill>
              <a:latin typeface="Britannic Bold" pitchFamily="34" charset="0"/>
              <a:cs typeface="Arial" pitchFamily="34" charset="0"/>
            </a:endParaRPr>
          </a:p>
        </p:txBody>
      </p:sp>
      <p:pic>
        <p:nvPicPr>
          <p:cNvPr id="4" name="Picture 3" descr="logo.seameo.png"/>
          <p:cNvPicPr>
            <a:picLocks noChangeAspect="1"/>
          </p:cNvPicPr>
          <p:nvPr/>
        </p:nvPicPr>
        <p:blipFill>
          <a:blip r:embed="rId5"/>
          <a:stretch>
            <a:fillRect/>
          </a:stretch>
        </p:blipFill>
        <p:spPr>
          <a:xfrm>
            <a:off x="7878580" y="6072206"/>
            <a:ext cx="887301" cy="477776"/>
          </a:xfrm>
          <a:prstGeom prst="rect">
            <a:avLst/>
          </a:prstGeom>
        </p:spPr>
      </p:pic>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3">
            <a:clrChange>
              <a:clrFrom>
                <a:srgbClr val="FFFFFF"/>
              </a:clrFrom>
              <a:clrTo>
                <a:srgbClr val="FFFFFF">
                  <a:alpha val="0"/>
                </a:srgbClr>
              </a:clrTo>
            </a:clrChange>
          </a:blip>
          <a:stretch>
            <a:fillRect/>
          </a:stretch>
        </p:blipFill>
        <p:spPr bwMode="auto">
          <a:xfrm>
            <a:off x="214282" y="142852"/>
            <a:ext cx="4500594" cy="4000528"/>
          </a:xfrm>
          <a:prstGeom prst="rect">
            <a:avLst/>
          </a:prstGeom>
          <a:noFill/>
          <a:ln>
            <a:noFill/>
          </a:ln>
        </p:spPr>
      </p:pic>
      <p:sp>
        <p:nvSpPr>
          <p:cNvPr id="5" name="TextBox 4"/>
          <p:cNvSpPr txBox="1"/>
          <p:nvPr/>
        </p:nvSpPr>
        <p:spPr>
          <a:xfrm>
            <a:off x="714348" y="214290"/>
            <a:ext cx="3571900" cy="923330"/>
          </a:xfrm>
          <a:prstGeom prst="rect">
            <a:avLst/>
          </a:prstGeom>
          <a:solidFill>
            <a:schemeClr val="bg1"/>
          </a:solidFill>
        </p:spPr>
        <p:txBody>
          <a:bodyPr wrap="square" rtlCol="0">
            <a:spAutoFit/>
          </a:bodyPr>
          <a:lstStyle/>
          <a:p>
            <a:pPr algn="ctr"/>
            <a:r>
              <a:rPr lang="id-ID" dirty="0" smtClean="0">
                <a:latin typeface="Britannic Bold" pitchFamily="34" charset="0"/>
              </a:rPr>
              <a:t>Total impact of Damage and Losses in Earthquake and Tsunami 2004 in Indonesia</a:t>
            </a:r>
            <a:endParaRPr lang="id-ID" dirty="0">
              <a:latin typeface="Britannic Bold" pitchFamily="34" charset="0"/>
            </a:endParaRPr>
          </a:p>
        </p:txBody>
      </p:sp>
      <p:sp>
        <p:nvSpPr>
          <p:cNvPr id="10" name="Title 4"/>
          <p:cNvSpPr txBox="1">
            <a:spLocks/>
          </p:cNvSpPr>
          <p:nvPr/>
        </p:nvSpPr>
        <p:spPr>
          <a:xfrm>
            <a:off x="4786314" y="285728"/>
            <a:ext cx="4143404" cy="4000528"/>
          </a:xfrm>
          <a:prstGeom prst="rect">
            <a:avLst/>
          </a:prstGeom>
        </p:spPr>
        <p:txBody>
          <a:bodyPr vert="horz" anchor="t">
            <a:noAutofit/>
            <a:scene3d>
              <a:camera prst="orthographicFront"/>
              <a:lightRig rig="soft" dir="t"/>
            </a:scene3d>
            <a:sp3d prstMaterial="softEdge">
              <a:bevelT w="0" h="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12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In addition to the death of thousands people due to the combined action of tsunami and earthquake, the analysis reveals that public and private properties in Indonesia are inevitably destructed as well. The estimated total value of the total impact is up to </a:t>
            </a:r>
            <a:r>
              <a:rPr kumimoji="0" lang="en-GB" sz="1200" b="0" i="0" u="none" strike="noStrike" kern="1200" cap="none" spc="0" normalizeH="0" baseline="0" noProof="0" dirty="0" err="1" smtClean="0">
                <a:ln>
                  <a:noFill/>
                </a:ln>
                <a:solidFill>
                  <a:schemeClr val="tx1"/>
                </a:solidFill>
                <a:effectLst/>
                <a:uLnTx/>
                <a:uFillTx/>
                <a:latin typeface="Arial Unicode MS" pitchFamily="34" charset="-128"/>
                <a:ea typeface="Arial Unicode MS" pitchFamily="34" charset="-128"/>
                <a:cs typeface="Arial Unicode MS" pitchFamily="34" charset="-128"/>
              </a:rPr>
              <a:t>Rp</a:t>
            </a:r>
            <a:r>
              <a:rPr kumimoji="0" lang="en-GB" sz="12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 41,03 Billion </a:t>
            </a:r>
            <a:br>
              <a:rPr kumimoji="0" lang="en-GB" sz="12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br>
            <a:r>
              <a:rPr kumimoji="0" lang="en-GB" sz="12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
            </a:r>
            <a:br>
              <a:rPr kumimoji="0" lang="en-GB" sz="12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br>
            <a:r>
              <a:rPr kumimoji="0" lang="en-GB" sz="12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The damage and losses in the </a:t>
            </a:r>
            <a:r>
              <a:rPr kumimoji="0" lang="en-GB" sz="1200" b="1"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social sectors</a:t>
            </a:r>
            <a:r>
              <a:rPr kumimoji="0" lang="en-GB" sz="12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 are the highest one with the percentage of 39%. They cover housing, education services, health services, and places of worship.  Housing, both urban and rural, was the most affected one with estimated monetary value of </a:t>
            </a:r>
            <a:r>
              <a:rPr kumimoji="0" lang="en-GB" sz="1200" b="0" i="0" u="none" strike="noStrike" kern="1200" cap="none" spc="0" normalizeH="0" baseline="0" noProof="0" dirty="0" err="1" smtClean="0">
                <a:ln>
                  <a:noFill/>
                </a:ln>
                <a:solidFill>
                  <a:schemeClr val="tx1"/>
                </a:solidFill>
                <a:effectLst/>
                <a:uLnTx/>
                <a:uFillTx/>
                <a:latin typeface="Arial Unicode MS" pitchFamily="34" charset="-128"/>
                <a:ea typeface="Arial Unicode MS" pitchFamily="34" charset="-128"/>
                <a:cs typeface="Arial Unicode MS" pitchFamily="34" charset="-128"/>
              </a:rPr>
              <a:t>Rp</a:t>
            </a:r>
            <a:r>
              <a:rPr kumimoji="0" lang="en-GB" sz="12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 13,37 Billion.</a:t>
            </a:r>
            <a:r>
              <a:rPr kumimoji="0" lang="id-ID" sz="12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 </a:t>
            </a:r>
            <a:r>
              <a:rPr kumimoji="0" lang="en-GB" sz="12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hlinkClick r:id="rId4" action="ppaction://hlinkfile"/>
              </a:rPr>
              <a:t>Table 1.docx</a:t>
            </a:r>
            <a:r>
              <a:rPr kumimoji="0" lang="en-GB" sz="12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
            </a:r>
            <a:br>
              <a:rPr kumimoji="0" lang="en-GB" sz="12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br>
            <a:r>
              <a:rPr kumimoji="0" lang="id-ID" sz="12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
            </a:r>
            <a:br>
              <a:rPr kumimoji="0" lang="id-ID" sz="12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br>
            <a:r>
              <a:rPr kumimoji="0" lang="en-GB" sz="12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Damage and losses to </a:t>
            </a:r>
            <a:r>
              <a:rPr kumimoji="0" lang="en-GB" sz="1200" b="1"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infrastructure</a:t>
            </a:r>
            <a:r>
              <a:rPr kumimoji="0" lang="en-GB" sz="12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 totalled </a:t>
            </a:r>
            <a:r>
              <a:rPr kumimoji="0" lang="en-GB" sz="1200" b="0" i="0" u="none" strike="noStrike" kern="1200" cap="none" spc="0" normalizeH="0" baseline="0" noProof="0" dirty="0" err="1" smtClean="0">
                <a:ln>
                  <a:noFill/>
                </a:ln>
                <a:solidFill>
                  <a:schemeClr val="tx1"/>
                </a:solidFill>
                <a:effectLst/>
                <a:uLnTx/>
                <a:uFillTx/>
                <a:latin typeface="Arial Unicode MS" pitchFamily="34" charset="-128"/>
                <a:ea typeface="Arial Unicode MS" pitchFamily="34" charset="-128"/>
                <a:cs typeface="Arial Unicode MS" pitchFamily="34" charset="-128"/>
              </a:rPr>
              <a:t>Rp</a:t>
            </a:r>
            <a:r>
              <a:rPr kumimoji="0" lang="en-GB" sz="12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 8,15 Billion (20%) and were dominated by the damage to transportation.</a:t>
            </a:r>
            <a:r>
              <a:rPr kumimoji="0" lang="id-ID" sz="12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 </a:t>
            </a:r>
            <a:r>
              <a:rPr kumimoji="0" lang="en-GB" sz="12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hlinkClick r:id="rId4" action="ppaction://hlinkfile"/>
              </a:rPr>
              <a:t>Table 1.docx</a:t>
            </a:r>
            <a:r>
              <a:rPr kumimoji="0" lang="en-GB" sz="12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 </a:t>
            </a:r>
            <a:r>
              <a:rPr kumimoji="0" lang="id-ID" sz="12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.Much of the primary transportation infrastructure of Aceh province is in the coastal areas, due to the steep inland terrain and concentration of socioeconomic activity, and was therefore at </a:t>
            </a:r>
            <a:r>
              <a:rPr kumimoji="0" lang="en-US" sz="12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a high </a:t>
            </a:r>
            <a:r>
              <a:rPr kumimoji="0" lang="id-ID" sz="12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risk </a:t>
            </a:r>
            <a:r>
              <a:rPr kumimoji="0" lang="en-US" sz="12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of</a:t>
            </a:r>
            <a:r>
              <a:rPr kumimoji="0" lang="id-ID" sz="12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 the tsunami</a:t>
            </a:r>
            <a:r>
              <a:rPr kumimoji="0" lang="en-US" sz="12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 threats</a:t>
            </a:r>
            <a:r>
              <a:rPr kumimoji="0" lang="id-ID" sz="12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a:t>
            </a:r>
            <a:br>
              <a:rPr kumimoji="0" lang="id-ID" sz="12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br>
            <a:r>
              <a:rPr kumimoji="0" lang="en-US" sz="12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 </a:t>
            </a:r>
            <a:r>
              <a:rPr kumimoji="0" lang="id-ID" sz="12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
            </a:r>
            <a:br>
              <a:rPr kumimoji="0" lang="id-ID" sz="12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br>
            <a:r>
              <a:rPr kumimoji="0" lang="id-ID" sz="1200" b="0" i="0" u="none" strike="noStrike" kern="1200" cap="none" spc="0" normalizeH="0" baseline="0" noProof="0" dirty="0" smtClean="0">
                <a:ln>
                  <a:noFill/>
                </a:ln>
                <a:solidFill>
                  <a:schemeClr val="accent1"/>
                </a:solidFill>
                <a:effectLst/>
                <a:uLnTx/>
                <a:uFillTx/>
                <a:latin typeface="Arial Unicode MS" pitchFamily="34" charset="-128"/>
                <a:ea typeface="Arial Unicode MS" pitchFamily="34" charset="-128"/>
                <a:cs typeface="Arial Unicode MS" pitchFamily="34" charset="-128"/>
              </a:rPr>
              <a:t/>
            </a:r>
            <a:br>
              <a:rPr kumimoji="0" lang="id-ID" sz="1200" b="0" i="0" u="none" strike="noStrike" kern="1200" cap="none" spc="0" normalizeH="0" baseline="0" noProof="0" dirty="0" smtClean="0">
                <a:ln>
                  <a:noFill/>
                </a:ln>
                <a:solidFill>
                  <a:schemeClr val="accent1"/>
                </a:solidFill>
                <a:effectLst/>
                <a:uLnTx/>
                <a:uFillTx/>
                <a:latin typeface="Arial Unicode MS" pitchFamily="34" charset="-128"/>
                <a:ea typeface="Arial Unicode MS" pitchFamily="34" charset="-128"/>
                <a:cs typeface="Arial Unicode MS" pitchFamily="34" charset="-128"/>
              </a:rPr>
            </a:br>
            <a:endParaRPr kumimoji="0" lang="id-ID" sz="1200" b="0" i="0" u="none" strike="noStrike" kern="1200" cap="none" spc="0" normalizeH="0" baseline="0" noProof="0" dirty="0">
              <a:ln>
                <a:noFill/>
              </a:ln>
              <a:solidFill>
                <a:schemeClr val="tx1"/>
              </a:solidFill>
              <a:effectLst/>
              <a:uLnTx/>
              <a:uFillTx/>
              <a:latin typeface="Arial Unicode MS" pitchFamily="34" charset="-128"/>
              <a:ea typeface="Arial Unicode MS" pitchFamily="34" charset="-128"/>
              <a:cs typeface="Arial Unicode MS" pitchFamily="34" charset="-128"/>
            </a:endParaRPr>
          </a:p>
        </p:txBody>
      </p:sp>
      <p:sp>
        <p:nvSpPr>
          <p:cNvPr id="11" name="TextBox 10"/>
          <p:cNvSpPr txBox="1"/>
          <p:nvPr/>
        </p:nvSpPr>
        <p:spPr>
          <a:xfrm>
            <a:off x="214282" y="4286256"/>
            <a:ext cx="8643998" cy="1384995"/>
          </a:xfrm>
          <a:prstGeom prst="rect">
            <a:avLst/>
          </a:prstGeom>
          <a:noFill/>
        </p:spPr>
        <p:txBody>
          <a:bodyPr wrap="square" rtlCol="0">
            <a:spAutoFit/>
          </a:bodyPr>
          <a:lstStyle/>
          <a:p>
            <a:r>
              <a:rPr lang="id-ID" sz="1200" dirty="0" smtClean="0">
                <a:latin typeface="Arial" pitchFamily="34" charset="0"/>
                <a:cs typeface="Arial" pitchFamily="34" charset="0"/>
              </a:rPr>
              <a:t>The earthquake and tsunami had a devastating impact upon the </a:t>
            </a:r>
            <a:r>
              <a:rPr lang="id-ID" sz="1200" b="1" dirty="0" smtClean="0">
                <a:latin typeface="Arial" pitchFamily="34" charset="0"/>
                <a:cs typeface="Arial" pitchFamily="34" charset="0"/>
              </a:rPr>
              <a:t>productive sectors</a:t>
            </a:r>
            <a:r>
              <a:rPr lang="id-ID" sz="1200" dirty="0" smtClean="0">
                <a:latin typeface="Arial" pitchFamily="34" charset="0"/>
                <a:cs typeface="Arial" pitchFamily="34" charset="0"/>
              </a:rPr>
              <a:t> of the economy</a:t>
            </a:r>
            <a:r>
              <a:rPr lang="en-US" sz="1200" dirty="0" smtClean="0">
                <a:latin typeface="Arial" pitchFamily="34" charset="0"/>
                <a:cs typeface="Arial" pitchFamily="34" charset="0"/>
              </a:rPr>
              <a:t> of 26%</a:t>
            </a:r>
            <a:r>
              <a:rPr lang="id-ID" sz="1200" dirty="0" smtClean="0">
                <a:latin typeface="Arial" pitchFamily="34" charset="0"/>
                <a:cs typeface="Arial" pitchFamily="34" charset="0"/>
              </a:rPr>
              <a:t>. Thousands of enterprises and livelihoods have been destroyed and, among those that survived the disaster, hundreds of thousands of people have been made unemployed. Thus, rebuilding the productive sector in the affected areas is one of the most important and difficult challenges facing the country.</a:t>
            </a:r>
            <a:r>
              <a:rPr lang="en-US" sz="1200" dirty="0" smtClean="0">
                <a:latin typeface="Arial" pitchFamily="34" charset="0"/>
                <a:cs typeface="Arial" pitchFamily="34" charset="0"/>
              </a:rPr>
              <a:t/>
            </a:r>
            <a:br>
              <a:rPr lang="en-US" sz="1200" dirty="0" smtClean="0">
                <a:latin typeface="Arial" pitchFamily="34" charset="0"/>
                <a:cs typeface="Arial" pitchFamily="34" charset="0"/>
              </a:rPr>
            </a:br>
            <a:r>
              <a:rPr lang="id-ID" sz="1200" dirty="0" smtClean="0">
                <a:latin typeface="Arial" pitchFamily="34" charset="0"/>
                <a:cs typeface="Arial" pitchFamily="34" charset="0"/>
              </a:rPr>
              <a:t/>
            </a:r>
            <a:br>
              <a:rPr lang="id-ID" sz="1200" dirty="0" smtClean="0">
                <a:latin typeface="Arial" pitchFamily="34" charset="0"/>
                <a:cs typeface="Arial" pitchFamily="34" charset="0"/>
              </a:rPr>
            </a:br>
            <a:r>
              <a:rPr lang="id-ID" sz="1200" b="1" dirty="0" smtClean="0">
                <a:latin typeface="Arial" pitchFamily="34" charset="0"/>
                <a:cs typeface="Arial" pitchFamily="34" charset="0"/>
              </a:rPr>
              <a:t>Cross-sectoral</a:t>
            </a:r>
            <a:r>
              <a:rPr lang="id-ID" sz="1200" dirty="0" smtClean="0">
                <a:latin typeface="Arial" pitchFamily="34" charset="0"/>
                <a:cs typeface="Arial" pitchFamily="34" charset="0"/>
              </a:rPr>
              <a:t> </a:t>
            </a:r>
            <a:r>
              <a:rPr lang="en-US" sz="1200" dirty="0" smtClean="0">
                <a:latin typeface="Arial" pitchFamily="34" charset="0"/>
                <a:cs typeface="Arial" pitchFamily="34" charset="0"/>
              </a:rPr>
              <a:t>was the smallest affected sector of 15%. It covers </a:t>
            </a:r>
            <a:r>
              <a:rPr lang="id-ID" sz="1200" dirty="0" smtClean="0">
                <a:latin typeface="Arial" pitchFamily="34" charset="0"/>
                <a:cs typeface="Arial" pitchFamily="34" charset="0"/>
              </a:rPr>
              <a:t>environment</a:t>
            </a:r>
            <a:r>
              <a:rPr lang="en-US" sz="1200" dirty="0" smtClean="0">
                <a:latin typeface="Arial" pitchFamily="34" charset="0"/>
                <a:cs typeface="Arial" pitchFamily="34" charset="0"/>
              </a:rPr>
              <a:t>, </a:t>
            </a:r>
            <a:r>
              <a:rPr lang="id-ID" sz="1200" dirty="0" smtClean="0">
                <a:latin typeface="Arial" pitchFamily="34" charset="0"/>
                <a:cs typeface="Arial" pitchFamily="34" charset="0"/>
              </a:rPr>
              <a:t>regional governance</a:t>
            </a:r>
            <a:r>
              <a:rPr lang="en-US" sz="1200" dirty="0" smtClean="0">
                <a:latin typeface="Arial" pitchFamily="34" charset="0"/>
                <a:cs typeface="Arial" pitchFamily="34" charset="0"/>
              </a:rPr>
              <a:t>,</a:t>
            </a:r>
            <a:r>
              <a:rPr lang="id-ID" sz="1200" dirty="0" smtClean="0">
                <a:latin typeface="Arial" pitchFamily="34" charset="0"/>
                <a:cs typeface="Arial" pitchFamily="34" charset="0"/>
              </a:rPr>
              <a:t> and </a:t>
            </a:r>
            <a:r>
              <a:rPr lang="en-US" sz="1200" dirty="0" smtClean="0">
                <a:latin typeface="Arial" pitchFamily="34" charset="0"/>
                <a:cs typeface="Arial" pitchFamily="34" charset="0"/>
              </a:rPr>
              <a:t>bank and finance. The </a:t>
            </a:r>
            <a:r>
              <a:rPr lang="id-ID" sz="1200" dirty="0" smtClean="0">
                <a:latin typeface="Arial" pitchFamily="34" charset="0"/>
                <a:cs typeface="Arial" pitchFamily="34" charset="0"/>
              </a:rPr>
              <a:t>damage and losses </a:t>
            </a:r>
            <a:r>
              <a:rPr lang="en-US" sz="1200" dirty="0" smtClean="0">
                <a:latin typeface="Arial" pitchFamily="34" charset="0"/>
                <a:cs typeface="Arial" pitchFamily="34" charset="0"/>
              </a:rPr>
              <a:t>of this sector was estimated around </a:t>
            </a:r>
            <a:r>
              <a:rPr lang="en-US" sz="1200" dirty="0" err="1" smtClean="0">
                <a:latin typeface="Arial" pitchFamily="34" charset="0"/>
                <a:cs typeface="Arial" pitchFamily="34" charset="0"/>
              </a:rPr>
              <a:t>Rp</a:t>
            </a:r>
            <a:r>
              <a:rPr lang="en-US" sz="1200" dirty="0" smtClean="0">
                <a:latin typeface="Arial" pitchFamily="34" charset="0"/>
                <a:cs typeface="Arial" pitchFamily="34" charset="0"/>
              </a:rPr>
              <a:t>. 6,06 Billion</a:t>
            </a:r>
            <a:r>
              <a:rPr lang="id-ID" sz="1200" dirty="0" smtClean="0">
                <a:latin typeface="Arial" pitchFamily="34" charset="0"/>
                <a:cs typeface="Arial" pitchFamily="34" charset="0"/>
              </a:rPr>
              <a:t>. </a:t>
            </a:r>
            <a:r>
              <a:rPr lang="id-ID" sz="1200" dirty="0" smtClean="0">
                <a:latin typeface="Arial" pitchFamily="34" charset="0"/>
                <a:cs typeface="Arial" pitchFamily="34" charset="0"/>
                <a:hlinkClick r:id="rId4" action="ppaction://hlinkfile"/>
              </a:rPr>
              <a:t>Table 1.docx</a:t>
            </a:r>
            <a:r>
              <a:rPr lang="id-ID" sz="1200" dirty="0" smtClean="0">
                <a:latin typeface="Arial" pitchFamily="34" charset="0"/>
                <a:cs typeface="Arial" pitchFamily="34" charset="0"/>
              </a:rPr>
              <a:t> </a:t>
            </a:r>
            <a:endParaRPr lang="id-ID" sz="1200" dirty="0"/>
          </a:p>
        </p:txBody>
      </p:sp>
      <p:pic>
        <p:nvPicPr>
          <p:cNvPr id="12" name="Picture 11" descr="logo.seameo.png"/>
          <p:cNvPicPr>
            <a:picLocks noChangeAspect="1"/>
          </p:cNvPicPr>
          <p:nvPr/>
        </p:nvPicPr>
        <p:blipFill>
          <a:blip r:embed="rId5"/>
          <a:stretch>
            <a:fillRect/>
          </a:stretch>
        </p:blipFill>
        <p:spPr>
          <a:xfrm>
            <a:off x="7878580" y="6072206"/>
            <a:ext cx="887301" cy="477776"/>
          </a:xfrm>
          <a:prstGeom prst="rect">
            <a:avLst/>
          </a:prstGeom>
        </p:spPr>
      </p:pic>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214282" y="428604"/>
            <a:ext cx="8643998" cy="1797358"/>
          </a:xfrm>
        </p:spPr>
        <p:txBody>
          <a:bodyPr>
            <a:normAutofit/>
          </a:bodyPr>
          <a:lstStyle/>
          <a:p>
            <a:r>
              <a:rPr lang="en-US" sz="2000" dirty="0" smtClean="0">
                <a:latin typeface="Arial" pitchFamily="34" charset="0"/>
                <a:cs typeface="Arial" pitchFamily="34" charset="0"/>
              </a:rPr>
              <a:t>On 27 May 2006, at 5:54 local time, a medium-sized earthquake hit the central section of the </a:t>
            </a:r>
            <a:r>
              <a:rPr lang="en-US" sz="2000" dirty="0" smtClean="0">
                <a:solidFill>
                  <a:srgbClr val="C00000"/>
                </a:solidFill>
                <a:latin typeface="Arial" pitchFamily="34" charset="0"/>
                <a:cs typeface="Arial" pitchFamily="34" charset="0"/>
              </a:rPr>
              <a:t>Java  Island</a:t>
            </a:r>
            <a:r>
              <a:rPr lang="en-US" sz="2000" dirty="0" smtClean="0">
                <a:latin typeface="Arial" pitchFamily="34" charset="0"/>
                <a:cs typeface="Arial" pitchFamily="34" charset="0"/>
              </a:rPr>
              <a:t>. </a:t>
            </a:r>
          </a:p>
          <a:p>
            <a:r>
              <a:rPr lang="id-ID" sz="2000" dirty="0" smtClean="0">
                <a:latin typeface="Arial" pitchFamily="34" charset="0"/>
                <a:cs typeface="Arial" pitchFamily="34" charset="0"/>
              </a:rPr>
              <a:t>Table 2. Distribution of casualties by district (BAPPENAS, 2006)</a:t>
            </a:r>
          </a:p>
          <a:p>
            <a:endParaRPr lang="id-ID" dirty="0"/>
          </a:p>
        </p:txBody>
      </p:sp>
      <p:graphicFrame>
        <p:nvGraphicFramePr>
          <p:cNvPr id="6" name="Table 5"/>
          <p:cNvGraphicFramePr>
            <a:graphicFrameLocks noGrp="1"/>
          </p:cNvGraphicFramePr>
          <p:nvPr/>
        </p:nvGraphicFramePr>
        <p:xfrm>
          <a:off x="1928794" y="1285860"/>
          <a:ext cx="5261251" cy="4154086"/>
        </p:xfrm>
        <a:graphic>
          <a:graphicData uri="http://schemas.openxmlformats.org/drawingml/2006/table">
            <a:tbl>
              <a:tblPr/>
              <a:tblGrid>
                <a:gridCol w="2431125"/>
                <a:gridCol w="1166074"/>
                <a:gridCol w="1664052"/>
              </a:tblGrid>
              <a:tr h="359495">
                <a:tc gridSpan="3">
                  <a:txBody>
                    <a:bodyPr/>
                    <a:lstStyle/>
                    <a:p>
                      <a:pPr>
                        <a:lnSpc>
                          <a:spcPct val="115000"/>
                        </a:lnSpc>
                        <a:spcAft>
                          <a:spcPts val="0"/>
                        </a:spcAft>
                      </a:pPr>
                      <a:endParaRPr lang="id-ID" sz="1100" dirty="0">
                        <a:latin typeface="Calibri"/>
                        <a:ea typeface="Calibri"/>
                        <a:cs typeface="Times New Roman"/>
                      </a:endParaRPr>
                    </a:p>
                  </a:txBody>
                  <a:tcPr marL="66810" marR="66810" marT="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id-ID"/>
                    </a:p>
                  </a:txBody>
                  <a:tcPr/>
                </a:tc>
                <a:tc hMerge="1">
                  <a:txBody>
                    <a:bodyPr/>
                    <a:lstStyle/>
                    <a:p>
                      <a:endParaRPr lang="id-ID"/>
                    </a:p>
                  </a:txBody>
                  <a:tcPr/>
                </a:tc>
              </a:tr>
              <a:tr h="359495">
                <a:tc>
                  <a:txBody>
                    <a:bodyPr/>
                    <a:lstStyle/>
                    <a:p>
                      <a:pPr algn="ctr">
                        <a:lnSpc>
                          <a:spcPct val="115000"/>
                        </a:lnSpc>
                        <a:spcAft>
                          <a:spcPts val="0"/>
                        </a:spcAft>
                      </a:pPr>
                      <a:r>
                        <a:rPr lang="en-GB" sz="1600" b="1">
                          <a:solidFill>
                            <a:srgbClr val="000000"/>
                          </a:solidFill>
                          <a:latin typeface="Calibri"/>
                          <a:ea typeface="Times New Roman"/>
                          <a:cs typeface="Calibri"/>
                        </a:rPr>
                        <a:t>Province and District</a:t>
                      </a:r>
                      <a:endParaRPr lang="id-ID" sz="1100">
                        <a:latin typeface="Calibri"/>
                        <a:ea typeface="Calibri"/>
                        <a:cs typeface="Times New Roman"/>
                      </a:endParaRPr>
                    </a:p>
                  </a:txBody>
                  <a:tcPr marL="66810" marR="66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600" b="1" dirty="0">
                          <a:solidFill>
                            <a:srgbClr val="000000"/>
                          </a:solidFill>
                          <a:latin typeface="Calibri"/>
                          <a:ea typeface="Times New Roman"/>
                          <a:cs typeface="Calibri"/>
                        </a:rPr>
                        <a:t>Death Toll</a:t>
                      </a:r>
                      <a:endParaRPr lang="id-ID" sz="1100" dirty="0">
                        <a:latin typeface="Calibri"/>
                        <a:ea typeface="Calibri"/>
                        <a:cs typeface="Times New Roman"/>
                      </a:endParaRPr>
                    </a:p>
                  </a:txBody>
                  <a:tcPr marL="66810" marR="66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600" b="1" dirty="0">
                          <a:solidFill>
                            <a:srgbClr val="000000"/>
                          </a:solidFill>
                          <a:latin typeface="Calibri"/>
                          <a:ea typeface="Times New Roman"/>
                          <a:cs typeface="Calibri"/>
                        </a:rPr>
                        <a:t>Number Injured</a:t>
                      </a:r>
                      <a:endParaRPr lang="id-ID" sz="1100" dirty="0">
                        <a:latin typeface="Calibri"/>
                        <a:ea typeface="Calibri"/>
                        <a:cs typeface="Times New Roman"/>
                      </a:endParaRPr>
                    </a:p>
                  </a:txBody>
                  <a:tcPr marL="66810" marR="66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498">
                <a:tc>
                  <a:txBody>
                    <a:bodyPr/>
                    <a:lstStyle/>
                    <a:p>
                      <a:pPr>
                        <a:lnSpc>
                          <a:spcPct val="115000"/>
                        </a:lnSpc>
                        <a:spcAft>
                          <a:spcPts val="0"/>
                        </a:spcAft>
                      </a:pPr>
                      <a:r>
                        <a:rPr lang="en-GB" sz="1400" b="1">
                          <a:solidFill>
                            <a:srgbClr val="000000"/>
                          </a:solidFill>
                          <a:latin typeface="Calibri"/>
                          <a:ea typeface="Times New Roman"/>
                          <a:cs typeface="Calibri"/>
                        </a:rPr>
                        <a:t>Yogyakarta</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r">
                        <a:lnSpc>
                          <a:spcPct val="115000"/>
                        </a:lnSpc>
                        <a:spcAft>
                          <a:spcPts val="0"/>
                        </a:spcAft>
                      </a:pPr>
                      <a:r>
                        <a:rPr lang="en-GB" sz="1400" b="1">
                          <a:solidFill>
                            <a:srgbClr val="000000"/>
                          </a:solidFill>
                          <a:latin typeface="Calibri"/>
                          <a:ea typeface="Times New Roman"/>
                          <a:cs typeface="Calibri"/>
                        </a:rPr>
                        <a:t>               4,659 </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r">
                        <a:lnSpc>
                          <a:spcPct val="115000"/>
                        </a:lnSpc>
                        <a:spcAft>
                          <a:spcPts val="0"/>
                        </a:spcAft>
                      </a:pPr>
                      <a:r>
                        <a:rPr lang="en-GB" sz="1400" b="1" dirty="0">
                          <a:solidFill>
                            <a:srgbClr val="000000"/>
                          </a:solidFill>
                          <a:latin typeface="Calibri"/>
                          <a:ea typeface="Times New Roman"/>
                          <a:cs typeface="Calibri"/>
                        </a:rPr>
                        <a:t>19,401</a:t>
                      </a:r>
                      <a:endParaRPr lang="id-ID" sz="1100" dirty="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239498">
                <a:tc>
                  <a:txBody>
                    <a:bodyPr/>
                    <a:lstStyle/>
                    <a:p>
                      <a:pPr>
                        <a:lnSpc>
                          <a:spcPct val="115000"/>
                        </a:lnSpc>
                        <a:spcAft>
                          <a:spcPts val="0"/>
                        </a:spcAft>
                      </a:pPr>
                      <a:r>
                        <a:rPr lang="en-GB" sz="1400" dirty="0" err="1">
                          <a:solidFill>
                            <a:srgbClr val="000000"/>
                          </a:solidFill>
                          <a:latin typeface="Calibri"/>
                          <a:ea typeface="Times New Roman"/>
                          <a:cs typeface="Calibri"/>
                        </a:rPr>
                        <a:t>Bantul</a:t>
                      </a:r>
                      <a:endParaRPr lang="id-ID" sz="1100" dirty="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400" dirty="0">
                          <a:solidFill>
                            <a:srgbClr val="000000"/>
                          </a:solidFill>
                          <a:latin typeface="Calibri"/>
                          <a:ea typeface="Times New Roman"/>
                          <a:cs typeface="Calibri"/>
                        </a:rPr>
                        <a:t>               4,121 </a:t>
                      </a:r>
                      <a:endParaRPr lang="id-ID" sz="1100" dirty="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400">
                          <a:solidFill>
                            <a:srgbClr val="000000"/>
                          </a:solidFill>
                          <a:latin typeface="Calibri"/>
                          <a:ea typeface="Times New Roman"/>
                          <a:cs typeface="Calibri"/>
                        </a:rPr>
                        <a:t>12,026</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498">
                <a:tc>
                  <a:txBody>
                    <a:bodyPr/>
                    <a:lstStyle/>
                    <a:p>
                      <a:pPr>
                        <a:lnSpc>
                          <a:spcPct val="115000"/>
                        </a:lnSpc>
                        <a:spcAft>
                          <a:spcPts val="0"/>
                        </a:spcAft>
                      </a:pPr>
                      <a:r>
                        <a:rPr lang="en-GB" sz="1400">
                          <a:solidFill>
                            <a:srgbClr val="000000"/>
                          </a:solidFill>
                          <a:latin typeface="Calibri"/>
                          <a:ea typeface="Times New Roman"/>
                          <a:cs typeface="Calibri"/>
                        </a:rPr>
                        <a:t>Sleman</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400">
                          <a:solidFill>
                            <a:srgbClr val="000000"/>
                          </a:solidFill>
                          <a:latin typeface="Calibri"/>
                          <a:ea typeface="Times New Roman"/>
                          <a:cs typeface="Calibri"/>
                        </a:rPr>
                        <a:t>                  240 </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400">
                          <a:solidFill>
                            <a:srgbClr val="000000"/>
                          </a:solidFill>
                          <a:latin typeface="Calibri"/>
                          <a:ea typeface="Times New Roman"/>
                          <a:cs typeface="Calibri"/>
                        </a:rPr>
                        <a:t>3,792</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498">
                <a:tc>
                  <a:txBody>
                    <a:bodyPr/>
                    <a:lstStyle/>
                    <a:p>
                      <a:pPr>
                        <a:lnSpc>
                          <a:spcPct val="115000"/>
                        </a:lnSpc>
                        <a:spcAft>
                          <a:spcPts val="0"/>
                        </a:spcAft>
                      </a:pPr>
                      <a:r>
                        <a:rPr lang="en-GB" sz="1400">
                          <a:solidFill>
                            <a:srgbClr val="000000"/>
                          </a:solidFill>
                          <a:latin typeface="Calibri"/>
                          <a:ea typeface="Times New Roman"/>
                          <a:cs typeface="Calibri"/>
                        </a:rPr>
                        <a:t>Yogyakarta City</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400">
                          <a:solidFill>
                            <a:srgbClr val="000000"/>
                          </a:solidFill>
                          <a:latin typeface="Calibri"/>
                          <a:ea typeface="Times New Roman"/>
                          <a:cs typeface="Calibri"/>
                        </a:rPr>
                        <a:t>                  195 </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400">
                          <a:solidFill>
                            <a:srgbClr val="000000"/>
                          </a:solidFill>
                          <a:latin typeface="Calibri"/>
                          <a:ea typeface="Times New Roman"/>
                          <a:cs typeface="Calibri"/>
                        </a:rPr>
                        <a:t>318</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498">
                <a:tc>
                  <a:txBody>
                    <a:bodyPr/>
                    <a:lstStyle/>
                    <a:p>
                      <a:pPr>
                        <a:lnSpc>
                          <a:spcPct val="115000"/>
                        </a:lnSpc>
                        <a:spcAft>
                          <a:spcPts val="0"/>
                        </a:spcAft>
                      </a:pPr>
                      <a:r>
                        <a:rPr lang="en-GB" sz="1400">
                          <a:solidFill>
                            <a:srgbClr val="000000"/>
                          </a:solidFill>
                          <a:latin typeface="Calibri"/>
                          <a:ea typeface="Times New Roman"/>
                          <a:cs typeface="Calibri"/>
                        </a:rPr>
                        <a:t>Kulonprogo</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400">
                          <a:solidFill>
                            <a:srgbClr val="000000"/>
                          </a:solidFill>
                          <a:latin typeface="Calibri"/>
                          <a:ea typeface="Times New Roman"/>
                          <a:cs typeface="Calibri"/>
                        </a:rPr>
                        <a:t>                     22 </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400">
                          <a:solidFill>
                            <a:srgbClr val="000000"/>
                          </a:solidFill>
                          <a:latin typeface="Calibri"/>
                          <a:ea typeface="Times New Roman"/>
                          <a:cs typeface="Calibri"/>
                        </a:rPr>
                        <a:t>2,179</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498">
                <a:tc>
                  <a:txBody>
                    <a:bodyPr/>
                    <a:lstStyle/>
                    <a:p>
                      <a:pPr>
                        <a:lnSpc>
                          <a:spcPct val="115000"/>
                        </a:lnSpc>
                        <a:spcAft>
                          <a:spcPts val="0"/>
                        </a:spcAft>
                      </a:pPr>
                      <a:r>
                        <a:rPr lang="en-GB" sz="1400">
                          <a:solidFill>
                            <a:srgbClr val="000000"/>
                          </a:solidFill>
                          <a:latin typeface="Calibri"/>
                          <a:ea typeface="Times New Roman"/>
                          <a:cs typeface="Calibri"/>
                        </a:rPr>
                        <a:t>Gunung Kidul</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400">
                          <a:solidFill>
                            <a:srgbClr val="000000"/>
                          </a:solidFill>
                          <a:latin typeface="Calibri"/>
                          <a:ea typeface="Times New Roman"/>
                          <a:cs typeface="Calibri"/>
                        </a:rPr>
                        <a:t>                     81 </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400">
                          <a:solidFill>
                            <a:srgbClr val="000000"/>
                          </a:solidFill>
                          <a:latin typeface="Calibri"/>
                          <a:ea typeface="Times New Roman"/>
                          <a:cs typeface="Calibri"/>
                        </a:rPr>
                        <a:t>1,086</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498">
                <a:tc>
                  <a:txBody>
                    <a:bodyPr/>
                    <a:lstStyle/>
                    <a:p>
                      <a:pPr>
                        <a:lnSpc>
                          <a:spcPct val="115000"/>
                        </a:lnSpc>
                        <a:spcAft>
                          <a:spcPts val="0"/>
                        </a:spcAft>
                      </a:pPr>
                      <a:r>
                        <a:rPr lang="en-GB" sz="1400" b="1">
                          <a:solidFill>
                            <a:srgbClr val="000000"/>
                          </a:solidFill>
                          <a:latin typeface="Calibri"/>
                          <a:ea typeface="Times New Roman"/>
                          <a:cs typeface="Calibri"/>
                        </a:rPr>
                        <a:t>Central Java</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r">
                        <a:lnSpc>
                          <a:spcPct val="115000"/>
                        </a:lnSpc>
                        <a:spcAft>
                          <a:spcPts val="0"/>
                        </a:spcAft>
                      </a:pPr>
                      <a:r>
                        <a:rPr lang="en-GB" sz="1400" b="1">
                          <a:solidFill>
                            <a:srgbClr val="000000"/>
                          </a:solidFill>
                          <a:latin typeface="Calibri"/>
                          <a:ea typeface="Times New Roman"/>
                          <a:cs typeface="Calibri"/>
                        </a:rPr>
                        <a:t>               1,057 </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r">
                        <a:lnSpc>
                          <a:spcPct val="115000"/>
                        </a:lnSpc>
                        <a:spcAft>
                          <a:spcPts val="0"/>
                        </a:spcAft>
                      </a:pPr>
                      <a:r>
                        <a:rPr lang="en-GB" sz="1400" b="1">
                          <a:solidFill>
                            <a:srgbClr val="000000"/>
                          </a:solidFill>
                          <a:latin typeface="Calibri"/>
                          <a:ea typeface="Times New Roman"/>
                          <a:cs typeface="Calibri"/>
                        </a:rPr>
                        <a:t>18,526</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239498">
                <a:tc>
                  <a:txBody>
                    <a:bodyPr/>
                    <a:lstStyle/>
                    <a:p>
                      <a:pPr>
                        <a:lnSpc>
                          <a:spcPct val="115000"/>
                        </a:lnSpc>
                        <a:spcAft>
                          <a:spcPts val="0"/>
                        </a:spcAft>
                      </a:pPr>
                      <a:r>
                        <a:rPr lang="en-GB" sz="1400">
                          <a:solidFill>
                            <a:srgbClr val="000000"/>
                          </a:solidFill>
                          <a:latin typeface="Calibri"/>
                          <a:ea typeface="Times New Roman"/>
                          <a:cs typeface="Calibri"/>
                        </a:rPr>
                        <a:t>Klaten</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400">
                          <a:solidFill>
                            <a:srgbClr val="000000"/>
                          </a:solidFill>
                          <a:latin typeface="Calibri"/>
                          <a:ea typeface="Times New Roman"/>
                          <a:cs typeface="Calibri"/>
                        </a:rPr>
                        <a:t>               1,041 </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400">
                          <a:solidFill>
                            <a:srgbClr val="000000"/>
                          </a:solidFill>
                          <a:latin typeface="Calibri"/>
                          <a:ea typeface="Times New Roman"/>
                          <a:cs typeface="Calibri"/>
                        </a:rPr>
                        <a:t>18,127</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498">
                <a:tc>
                  <a:txBody>
                    <a:bodyPr/>
                    <a:lstStyle/>
                    <a:p>
                      <a:pPr>
                        <a:lnSpc>
                          <a:spcPct val="115000"/>
                        </a:lnSpc>
                        <a:spcAft>
                          <a:spcPts val="0"/>
                        </a:spcAft>
                      </a:pPr>
                      <a:r>
                        <a:rPr lang="en-GB" sz="1400">
                          <a:solidFill>
                            <a:srgbClr val="000000"/>
                          </a:solidFill>
                          <a:latin typeface="Calibri"/>
                          <a:ea typeface="Times New Roman"/>
                          <a:cs typeface="Calibri"/>
                        </a:rPr>
                        <a:t>Magelang</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400">
                          <a:solidFill>
                            <a:srgbClr val="000000"/>
                          </a:solidFill>
                          <a:latin typeface="Calibri"/>
                          <a:ea typeface="Times New Roman"/>
                          <a:cs typeface="Calibri"/>
                        </a:rPr>
                        <a:t>                     10 </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400">
                          <a:solidFill>
                            <a:srgbClr val="000000"/>
                          </a:solidFill>
                          <a:latin typeface="Calibri"/>
                          <a:ea typeface="Times New Roman"/>
                          <a:cs typeface="Calibri"/>
                        </a:rPr>
                        <a:t>24</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498">
                <a:tc>
                  <a:txBody>
                    <a:bodyPr/>
                    <a:lstStyle/>
                    <a:p>
                      <a:pPr>
                        <a:lnSpc>
                          <a:spcPct val="115000"/>
                        </a:lnSpc>
                        <a:spcAft>
                          <a:spcPts val="0"/>
                        </a:spcAft>
                      </a:pPr>
                      <a:r>
                        <a:rPr lang="en-GB" sz="1400" dirty="0" err="1">
                          <a:solidFill>
                            <a:srgbClr val="000000"/>
                          </a:solidFill>
                          <a:latin typeface="Calibri"/>
                          <a:ea typeface="Times New Roman"/>
                          <a:cs typeface="Calibri"/>
                        </a:rPr>
                        <a:t>Boyolali</a:t>
                      </a:r>
                      <a:endParaRPr lang="id-ID" sz="1100" dirty="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400">
                          <a:solidFill>
                            <a:srgbClr val="000000"/>
                          </a:solidFill>
                          <a:latin typeface="Calibri"/>
                          <a:ea typeface="Times New Roman"/>
                          <a:cs typeface="Calibri"/>
                        </a:rPr>
                        <a:t>                       4 </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400">
                          <a:solidFill>
                            <a:srgbClr val="000000"/>
                          </a:solidFill>
                          <a:latin typeface="Calibri"/>
                          <a:ea typeface="Times New Roman"/>
                          <a:cs typeface="Calibri"/>
                        </a:rPr>
                        <a:t>300</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498">
                <a:tc>
                  <a:txBody>
                    <a:bodyPr/>
                    <a:lstStyle/>
                    <a:p>
                      <a:pPr>
                        <a:lnSpc>
                          <a:spcPct val="115000"/>
                        </a:lnSpc>
                        <a:spcAft>
                          <a:spcPts val="0"/>
                        </a:spcAft>
                      </a:pPr>
                      <a:r>
                        <a:rPr lang="en-GB" sz="1400">
                          <a:solidFill>
                            <a:srgbClr val="000000"/>
                          </a:solidFill>
                          <a:latin typeface="Calibri"/>
                          <a:ea typeface="Times New Roman"/>
                          <a:cs typeface="Calibri"/>
                        </a:rPr>
                        <a:t>Sukoharjo</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400">
                          <a:solidFill>
                            <a:srgbClr val="000000"/>
                          </a:solidFill>
                          <a:latin typeface="Calibri"/>
                          <a:ea typeface="Times New Roman"/>
                          <a:cs typeface="Calibri"/>
                        </a:rPr>
                        <a:t>                       1 </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400">
                          <a:solidFill>
                            <a:srgbClr val="000000"/>
                          </a:solidFill>
                          <a:latin typeface="Calibri"/>
                          <a:ea typeface="Times New Roman"/>
                          <a:cs typeface="Calibri"/>
                        </a:rPr>
                        <a:t>67</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498">
                <a:tc>
                  <a:txBody>
                    <a:bodyPr/>
                    <a:lstStyle/>
                    <a:p>
                      <a:pPr>
                        <a:lnSpc>
                          <a:spcPct val="115000"/>
                        </a:lnSpc>
                        <a:spcAft>
                          <a:spcPts val="0"/>
                        </a:spcAft>
                      </a:pPr>
                      <a:r>
                        <a:rPr lang="en-GB" sz="1400">
                          <a:solidFill>
                            <a:srgbClr val="000000"/>
                          </a:solidFill>
                          <a:latin typeface="Calibri"/>
                          <a:ea typeface="Times New Roman"/>
                          <a:cs typeface="Calibri"/>
                        </a:rPr>
                        <a:t>Wonogiri</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400">
                          <a:solidFill>
                            <a:srgbClr val="000000"/>
                          </a:solidFill>
                          <a:latin typeface="Calibri"/>
                          <a:ea typeface="Times New Roman"/>
                          <a:cs typeface="Calibri"/>
                        </a:rPr>
                        <a:t>                        - </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400">
                          <a:solidFill>
                            <a:srgbClr val="000000"/>
                          </a:solidFill>
                          <a:latin typeface="Calibri"/>
                          <a:ea typeface="Times New Roman"/>
                          <a:cs typeface="Calibri"/>
                        </a:rPr>
                        <a:t>4</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498">
                <a:tc>
                  <a:txBody>
                    <a:bodyPr/>
                    <a:lstStyle/>
                    <a:p>
                      <a:pPr>
                        <a:lnSpc>
                          <a:spcPct val="115000"/>
                        </a:lnSpc>
                        <a:spcAft>
                          <a:spcPts val="0"/>
                        </a:spcAft>
                      </a:pPr>
                      <a:r>
                        <a:rPr lang="en-GB" sz="1400">
                          <a:solidFill>
                            <a:srgbClr val="000000"/>
                          </a:solidFill>
                          <a:latin typeface="Calibri"/>
                          <a:ea typeface="Times New Roman"/>
                          <a:cs typeface="Calibri"/>
                        </a:rPr>
                        <a:t>Porworejo</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400">
                          <a:solidFill>
                            <a:srgbClr val="000000"/>
                          </a:solidFill>
                          <a:latin typeface="Calibri"/>
                          <a:ea typeface="Times New Roman"/>
                          <a:cs typeface="Calibri"/>
                        </a:rPr>
                        <a:t>                       1 </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400">
                          <a:solidFill>
                            <a:srgbClr val="000000"/>
                          </a:solidFill>
                          <a:latin typeface="Calibri"/>
                          <a:ea typeface="Times New Roman"/>
                          <a:cs typeface="Calibri"/>
                        </a:rPr>
                        <a:t>4</a:t>
                      </a:r>
                      <a:endParaRPr lang="id-ID" sz="110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498">
                <a:tc>
                  <a:txBody>
                    <a:bodyPr/>
                    <a:lstStyle/>
                    <a:p>
                      <a:pPr>
                        <a:lnSpc>
                          <a:spcPct val="115000"/>
                        </a:lnSpc>
                        <a:spcAft>
                          <a:spcPts val="0"/>
                        </a:spcAft>
                      </a:pPr>
                      <a:r>
                        <a:rPr lang="en-GB" sz="1400" b="1" dirty="0">
                          <a:solidFill>
                            <a:srgbClr val="000000"/>
                          </a:solidFill>
                          <a:latin typeface="Calibri"/>
                          <a:ea typeface="Times New Roman"/>
                          <a:cs typeface="Calibri"/>
                        </a:rPr>
                        <a:t>Total </a:t>
                      </a:r>
                      <a:endParaRPr lang="id-ID" sz="1100" dirty="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r">
                        <a:lnSpc>
                          <a:spcPct val="115000"/>
                        </a:lnSpc>
                        <a:spcAft>
                          <a:spcPts val="0"/>
                        </a:spcAft>
                      </a:pPr>
                      <a:r>
                        <a:rPr lang="en-GB" sz="1400" b="1" dirty="0">
                          <a:solidFill>
                            <a:srgbClr val="000000"/>
                          </a:solidFill>
                          <a:latin typeface="Calibri"/>
                          <a:ea typeface="Times New Roman"/>
                          <a:cs typeface="Calibri"/>
                        </a:rPr>
                        <a:t>               5,716 </a:t>
                      </a:r>
                      <a:endParaRPr lang="id-ID" sz="1100" dirty="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r">
                        <a:lnSpc>
                          <a:spcPct val="115000"/>
                        </a:lnSpc>
                        <a:spcAft>
                          <a:spcPts val="0"/>
                        </a:spcAft>
                      </a:pPr>
                      <a:r>
                        <a:rPr lang="en-GB" sz="1400" b="1" dirty="0">
                          <a:solidFill>
                            <a:srgbClr val="000000"/>
                          </a:solidFill>
                          <a:latin typeface="Calibri"/>
                          <a:ea typeface="Times New Roman"/>
                          <a:cs typeface="Calibri"/>
                        </a:rPr>
                        <a:t>37,927</a:t>
                      </a:r>
                      <a:endParaRPr lang="id-ID" sz="1100" dirty="0">
                        <a:latin typeface="Calibri"/>
                        <a:ea typeface="Calibri"/>
                        <a:cs typeface="Times New Roman"/>
                      </a:endParaRPr>
                    </a:p>
                  </a:txBody>
                  <a:tcPr marL="66810" marR="6681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bl>
          </a:graphicData>
        </a:graphic>
      </p:graphicFrame>
      <p:pic>
        <p:nvPicPr>
          <p:cNvPr id="7" name="Picture 6" descr="logo.seameo.png"/>
          <p:cNvPicPr>
            <a:picLocks noChangeAspect="1"/>
          </p:cNvPicPr>
          <p:nvPr/>
        </p:nvPicPr>
        <p:blipFill>
          <a:blip r:embed="rId3"/>
          <a:stretch>
            <a:fillRect/>
          </a:stretch>
        </p:blipFill>
        <p:spPr>
          <a:xfrm>
            <a:off x="7878580" y="6072206"/>
            <a:ext cx="887301" cy="477776"/>
          </a:xfrm>
          <a:prstGeom prst="rect">
            <a:avLst/>
          </a:prstGeom>
        </p:spPr>
      </p:pic>
      <p:sp>
        <p:nvSpPr>
          <p:cNvPr id="8" name="Rectangle 7"/>
          <p:cNvSpPr/>
          <p:nvPr/>
        </p:nvSpPr>
        <p:spPr>
          <a:xfrm>
            <a:off x="1928794" y="5500702"/>
            <a:ext cx="5286412" cy="523220"/>
          </a:xfrm>
          <a:prstGeom prst="rect">
            <a:avLst/>
          </a:prstGeom>
        </p:spPr>
        <p:txBody>
          <a:bodyPr wrap="square">
            <a:spAutoFit/>
          </a:bodyPr>
          <a:lstStyle/>
          <a:p>
            <a:r>
              <a:rPr lang="id-ID" sz="1400" b="1" dirty="0" smtClean="0">
                <a:latin typeface="Arial" pitchFamily="34" charset="0"/>
                <a:cs typeface="Arial" pitchFamily="34" charset="0"/>
              </a:rPr>
              <a:t>The death toll of Yogyakarta earthquake </a:t>
            </a:r>
            <a:r>
              <a:rPr lang="en-US" sz="1400" b="1" dirty="0" smtClean="0">
                <a:latin typeface="Arial" pitchFamily="34" charset="0"/>
                <a:cs typeface="Arial" pitchFamily="34" charset="0"/>
              </a:rPr>
              <a:t>was</a:t>
            </a:r>
            <a:r>
              <a:rPr lang="id-ID" sz="1400" b="1" dirty="0" smtClean="0">
                <a:latin typeface="Arial" pitchFamily="34" charset="0"/>
                <a:cs typeface="Arial" pitchFamily="34" charset="0"/>
              </a:rPr>
              <a:t> estimated at over 5,700, while injuries </a:t>
            </a:r>
            <a:r>
              <a:rPr lang="en-US" sz="1400" b="1" dirty="0" smtClean="0">
                <a:latin typeface="Arial" pitchFamily="34" charset="0"/>
                <a:cs typeface="Arial" pitchFamily="34" charset="0"/>
              </a:rPr>
              <a:t>were more than 37</a:t>
            </a:r>
            <a:r>
              <a:rPr lang="id-ID" sz="1400" b="1" dirty="0" smtClean="0">
                <a:latin typeface="Arial" pitchFamily="34" charset="0"/>
                <a:cs typeface="Arial" pitchFamily="34" charset="0"/>
              </a:rPr>
              <a:t>,000. </a:t>
            </a:r>
            <a:endParaRPr lang="id-ID" sz="1400" b="1" dirty="0"/>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6"/>
          <p:cNvPicPr>
            <a:picLocks/>
          </p:cNvPicPr>
          <p:nvPr/>
        </p:nvPicPr>
        <p:blipFill>
          <a:blip r:embed="rId3"/>
          <a:stretch>
            <a:fillRect/>
          </a:stretch>
        </p:blipFill>
        <p:spPr bwMode="auto">
          <a:xfrm>
            <a:off x="214282" y="142852"/>
            <a:ext cx="4286280" cy="4357718"/>
          </a:xfrm>
          <a:prstGeom prst="rect">
            <a:avLst/>
          </a:prstGeom>
          <a:noFill/>
        </p:spPr>
      </p:pic>
      <p:pic>
        <p:nvPicPr>
          <p:cNvPr id="6" name="Picture 5"/>
          <p:cNvPicPr/>
          <p:nvPr/>
        </p:nvPicPr>
        <p:blipFill>
          <a:blip r:embed="rId4"/>
          <a:srcRect/>
          <a:stretch>
            <a:fillRect/>
          </a:stretch>
        </p:blipFill>
        <p:spPr bwMode="auto">
          <a:xfrm>
            <a:off x="4643438" y="142852"/>
            <a:ext cx="4286280" cy="4357718"/>
          </a:xfrm>
          <a:prstGeom prst="rect">
            <a:avLst/>
          </a:prstGeom>
          <a:noFill/>
          <a:ln>
            <a:noFill/>
          </a:ln>
        </p:spPr>
      </p:pic>
      <p:sp>
        <p:nvSpPr>
          <p:cNvPr id="9" name="Rectangle 8"/>
          <p:cNvSpPr/>
          <p:nvPr/>
        </p:nvSpPr>
        <p:spPr>
          <a:xfrm>
            <a:off x="214282" y="4572008"/>
            <a:ext cx="8715436" cy="1569660"/>
          </a:xfrm>
          <a:prstGeom prst="rect">
            <a:avLst/>
          </a:prstGeom>
        </p:spPr>
        <p:txBody>
          <a:bodyPr wrap="square">
            <a:spAutoFit/>
          </a:bodyPr>
          <a:lstStyle/>
          <a:p>
            <a:r>
              <a:rPr lang="id-ID" sz="1600" dirty="0" smtClean="0">
                <a:latin typeface="Arial" pitchFamily="34" charset="0"/>
                <a:cs typeface="Arial" pitchFamily="34" charset="0"/>
              </a:rPr>
              <a:t>In Yogyakarta earthquake, most hit </a:t>
            </a:r>
            <a:r>
              <a:rPr lang="en-US" sz="1600" dirty="0" smtClean="0">
                <a:latin typeface="Arial" pitchFamily="34" charset="0"/>
                <a:cs typeface="Arial" pitchFamily="34" charset="0"/>
              </a:rPr>
              <a:t>districts </a:t>
            </a:r>
            <a:r>
              <a:rPr lang="id-ID" sz="1600" dirty="0" smtClean="0">
                <a:latin typeface="Arial" pitchFamily="34" charset="0"/>
                <a:cs typeface="Arial" pitchFamily="34" charset="0"/>
              </a:rPr>
              <a:t>were Bantul in Yogyakarta Province and Klaten in Central Java Province. Bantul was the worst shaken by the earthquake, the death toll of the district was 72% of the total</a:t>
            </a:r>
            <a:r>
              <a:rPr lang="en-US" sz="1600" dirty="0" smtClean="0">
                <a:latin typeface="Arial" pitchFamily="34" charset="0"/>
                <a:cs typeface="Arial" pitchFamily="34" charset="0"/>
              </a:rPr>
              <a:t> or approximately 4,000 people died, while more than 12,000 people in </a:t>
            </a:r>
            <a:r>
              <a:rPr lang="en-US" sz="1600" dirty="0" err="1" smtClean="0">
                <a:latin typeface="Arial" pitchFamily="34" charset="0"/>
                <a:cs typeface="Arial" pitchFamily="34" charset="0"/>
              </a:rPr>
              <a:t>Bantul</a:t>
            </a:r>
            <a:r>
              <a:rPr lang="en-US" sz="1600" dirty="0" smtClean="0">
                <a:latin typeface="Arial" pitchFamily="34" charset="0"/>
                <a:cs typeface="Arial" pitchFamily="34" charset="0"/>
              </a:rPr>
              <a:t> injured (31%). Additionally, in </a:t>
            </a:r>
            <a:r>
              <a:rPr lang="en-US" sz="1600" dirty="0" err="1" smtClean="0">
                <a:latin typeface="Arial" pitchFamily="34" charset="0"/>
                <a:cs typeface="Arial" pitchFamily="34" charset="0"/>
              </a:rPr>
              <a:t>Klaten</a:t>
            </a:r>
            <a:r>
              <a:rPr lang="en-US" sz="1600" dirty="0" smtClean="0">
                <a:latin typeface="Arial" pitchFamily="34" charset="0"/>
                <a:cs typeface="Arial" pitchFamily="34" charset="0"/>
              </a:rPr>
              <a:t>, more than 1,000 people were reported died and around 18,000 people injured. </a:t>
            </a:r>
            <a:r>
              <a:rPr lang="id-ID" sz="1600" dirty="0" smtClean="0">
                <a:latin typeface="Arial" pitchFamily="34" charset="0"/>
                <a:cs typeface="Arial" pitchFamily="34" charset="0"/>
              </a:rPr>
              <a:t/>
            </a:r>
            <a:br>
              <a:rPr lang="id-ID" sz="1600" dirty="0" smtClean="0">
                <a:latin typeface="Arial" pitchFamily="34" charset="0"/>
                <a:cs typeface="Arial" pitchFamily="34" charset="0"/>
              </a:rPr>
            </a:br>
            <a:endParaRPr lang="id-ID" sz="1600" dirty="0">
              <a:latin typeface="Arial" pitchFamily="34" charset="0"/>
              <a:cs typeface="Arial" pitchFamily="34" charset="0"/>
            </a:endParaRPr>
          </a:p>
        </p:txBody>
      </p:sp>
      <p:pic>
        <p:nvPicPr>
          <p:cNvPr id="10" name="Picture 9" descr="logo.seameo.png"/>
          <p:cNvPicPr>
            <a:picLocks noChangeAspect="1"/>
          </p:cNvPicPr>
          <p:nvPr/>
        </p:nvPicPr>
        <p:blipFill>
          <a:blip r:embed="rId5"/>
          <a:stretch>
            <a:fillRect/>
          </a:stretch>
        </p:blipFill>
        <p:spPr>
          <a:xfrm>
            <a:off x="7878580" y="6072206"/>
            <a:ext cx="887301" cy="477776"/>
          </a:xfrm>
          <a:prstGeom prst="rect">
            <a:avLst/>
          </a:prstGeom>
        </p:spPr>
      </p:pic>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000108"/>
            <a:ext cx="8686800" cy="5572164"/>
          </a:xfrm>
        </p:spPr>
        <p:txBody>
          <a:bodyPr>
            <a:normAutofit fontScale="70000" lnSpcReduction="20000"/>
          </a:bodyPr>
          <a:lstStyle/>
          <a:p>
            <a:r>
              <a:rPr lang="en-US" sz="2600" dirty="0">
                <a:latin typeface="Arial" pitchFamily="34" charset="0"/>
                <a:cs typeface="Arial" pitchFamily="34" charset="0"/>
              </a:rPr>
              <a:t>Hazards such as floods, earthquakes, and tsunamis become disasters only when society lacks the ability to cope with </a:t>
            </a:r>
            <a:r>
              <a:rPr lang="en-US" sz="2600" dirty="0" smtClean="0">
                <a:latin typeface="Arial" pitchFamily="34" charset="0"/>
                <a:cs typeface="Arial" pitchFamily="34" charset="0"/>
              </a:rPr>
              <a:t>them (UNESCO, 2010). </a:t>
            </a:r>
            <a:r>
              <a:rPr lang="en-US" sz="2600" dirty="0">
                <a:latin typeface="Arial" pitchFamily="34" charset="0"/>
                <a:cs typeface="Arial" pitchFamily="34" charset="0"/>
              </a:rPr>
              <a:t>In addition, when a natural hazard strikes, children are among the most vulnerable population group, especially those attending school in times of disaster</a:t>
            </a:r>
            <a:r>
              <a:rPr lang="en-US" sz="2600" dirty="0" smtClean="0">
                <a:latin typeface="Arial" pitchFamily="34" charset="0"/>
                <a:cs typeface="Arial" pitchFamily="34" charset="0"/>
              </a:rPr>
              <a:t>.</a:t>
            </a:r>
          </a:p>
          <a:p>
            <a:pPr>
              <a:buNone/>
            </a:pPr>
            <a:endParaRPr lang="en-US" sz="2600" dirty="0" smtClean="0">
              <a:latin typeface="Arial" pitchFamily="34" charset="0"/>
              <a:cs typeface="Arial" pitchFamily="34" charset="0"/>
            </a:endParaRPr>
          </a:p>
          <a:p>
            <a:r>
              <a:rPr lang="en-US" sz="2600" dirty="0" smtClean="0">
                <a:latin typeface="Arial" pitchFamily="34" charset="0"/>
                <a:cs typeface="Arial" pitchFamily="34" charset="0"/>
              </a:rPr>
              <a:t>UNESCO </a:t>
            </a:r>
            <a:r>
              <a:rPr lang="en-US" sz="2600" dirty="0">
                <a:latin typeface="Arial" pitchFamily="34" charset="0"/>
                <a:cs typeface="Arial" pitchFamily="34" charset="0"/>
              </a:rPr>
              <a:t>ISDR </a:t>
            </a:r>
            <a:r>
              <a:rPr lang="id-ID" sz="2600" dirty="0" smtClean="0">
                <a:latin typeface="Arial" pitchFamily="34" charset="0"/>
                <a:cs typeface="Arial" pitchFamily="34" charset="0"/>
              </a:rPr>
              <a:t>(2007)</a:t>
            </a:r>
            <a:r>
              <a:rPr lang="en-US" sz="2600" dirty="0" smtClean="0">
                <a:latin typeface="Arial" pitchFamily="34" charset="0"/>
                <a:cs typeface="Arial" pitchFamily="34" charset="0"/>
              </a:rPr>
              <a:t> </a:t>
            </a:r>
            <a:r>
              <a:rPr lang="en-US" sz="2600" dirty="0">
                <a:latin typeface="Arial" pitchFamily="34" charset="0"/>
                <a:cs typeface="Arial" pitchFamily="34" charset="0"/>
              </a:rPr>
              <a:t>gives two good examples that what people know is more important that what they have when it comes to saving lives and reducing loss</a:t>
            </a:r>
            <a:r>
              <a:rPr lang="en-US" sz="2600" dirty="0" smtClean="0">
                <a:latin typeface="Arial" pitchFamily="34" charset="0"/>
                <a:cs typeface="Arial" pitchFamily="34" charset="0"/>
              </a:rPr>
              <a:t>.</a:t>
            </a:r>
          </a:p>
          <a:p>
            <a:pPr marL="623888" indent="-260350">
              <a:buClrTx/>
              <a:buFont typeface="+mj-lt"/>
              <a:buAutoNum type="arabicPeriod"/>
            </a:pPr>
            <a:r>
              <a:rPr lang="en-US" sz="2600" dirty="0" smtClean="0">
                <a:latin typeface="Arial" pitchFamily="34" charset="0"/>
                <a:cs typeface="Arial" pitchFamily="34" charset="0"/>
              </a:rPr>
              <a:t>On a beach in Thailand, when the December 2004 Tsunami struck, British schoolgirl T. Smith saved many lives by urging people to flee the shore: her geography class in Britain had enabled her to recognize the first signs of a tsunami.</a:t>
            </a:r>
          </a:p>
          <a:p>
            <a:pPr marL="623888" indent="-260350">
              <a:buClrTx/>
              <a:buFont typeface="+mj-lt"/>
              <a:buAutoNum type="arabicPeriod"/>
            </a:pPr>
            <a:r>
              <a:rPr lang="en-US" sz="2600" dirty="0" err="1" smtClean="0">
                <a:latin typeface="Arial" pitchFamily="34" charset="0"/>
                <a:cs typeface="Arial" pitchFamily="34" charset="0"/>
              </a:rPr>
              <a:t>Anto</a:t>
            </a:r>
            <a:r>
              <a:rPr lang="en-US" sz="2600" dirty="0">
                <a:latin typeface="Arial" pitchFamily="34" charset="0"/>
                <a:cs typeface="Arial" pitchFamily="34" charset="0"/>
              </a:rPr>
              <a:t>, a young boy on the Indonesian island of </a:t>
            </a:r>
            <a:r>
              <a:rPr lang="en-US" sz="2600" dirty="0" err="1">
                <a:latin typeface="Arial" pitchFamily="34" charset="0"/>
                <a:cs typeface="Arial" pitchFamily="34" charset="0"/>
              </a:rPr>
              <a:t>Simeulue</a:t>
            </a:r>
            <a:r>
              <a:rPr lang="en-US" sz="2600" dirty="0">
                <a:latin typeface="Arial" pitchFamily="34" charset="0"/>
                <a:cs typeface="Arial" pitchFamily="34" charset="0"/>
              </a:rPr>
              <a:t> had learned from his grandfather what to do when an earthquake strikes. He and all the other islanders ran to higher ground before the tsunami struck, sparing all but eight members of the community</a:t>
            </a:r>
            <a:r>
              <a:rPr lang="en-US" sz="2600" dirty="0" smtClean="0">
                <a:latin typeface="Arial" pitchFamily="34" charset="0"/>
                <a:cs typeface="Arial" pitchFamily="34" charset="0"/>
              </a:rPr>
              <a:t>.</a:t>
            </a:r>
          </a:p>
          <a:p>
            <a:pPr>
              <a:buNone/>
            </a:pPr>
            <a:endParaRPr lang="en-US" sz="2600" dirty="0">
              <a:latin typeface="Arial" pitchFamily="34" charset="0"/>
              <a:cs typeface="Arial" pitchFamily="34" charset="0"/>
            </a:endParaRPr>
          </a:p>
          <a:p>
            <a:r>
              <a:rPr lang="en-US" sz="2600" dirty="0" smtClean="0">
                <a:latin typeface="Arial" pitchFamily="34" charset="0"/>
                <a:cs typeface="Arial" pitchFamily="34" charset="0"/>
              </a:rPr>
              <a:t>Indonesian </a:t>
            </a:r>
            <a:r>
              <a:rPr lang="en-US" sz="2600" dirty="0">
                <a:latin typeface="Arial" pitchFamily="34" charset="0"/>
                <a:cs typeface="Arial" pitchFamily="34" charset="0"/>
              </a:rPr>
              <a:t>people must learn about those disasters threats and its impact on their lives. </a:t>
            </a:r>
            <a:r>
              <a:rPr lang="en-US" sz="2600" dirty="0" smtClean="0">
                <a:latin typeface="Arial" pitchFamily="34" charset="0"/>
                <a:cs typeface="Arial" pitchFamily="34" charset="0"/>
              </a:rPr>
              <a:t>For </a:t>
            </a:r>
            <a:r>
              <a:rPr lang="en-US" sz="2600" dirty="0">
                <a:latin typeface="Arial" pitchFamily="34" charset="0"/>
                <a:cs typeface="Arial" pitchFamily="34" charset="0"/>
              </a:rPr>
              <a:t>saving our life, ‘Emergency Preparedness Education’ is one of the most urgently needed topics for school education.</a:t>
            </a:r>
            <a:endParaRPr lang="en-US" sz="2600" dirty="0" smtClean="0">
              <a:latin typeface="Arial" pitchFamily="34" charset="0"/>
              <a:cs typeface="Arial" pitchFamily="34" charset="0"/>
            </a:endParaRPr>
          </a:p>
          <a:p>
            <a:pPr>
              <a:buNone/>
            </a:pPr>
            <a:r>
              <a:rPr lang="en-US" sz="2000" dirty="0"/>
              <a:t>	</a:t>
            </a:r>
            <a:endParaRPr lang="en-US" sz="2000" dirty="0" smtClean="0"/>
          </a:p>
          <a:p>
            <a:pPr>
              <a:buNone/>
            </a:pPr>
            <a:endParaRPr lang="en-US" sz="2000" dirty="0" smtClean="0"/>
          </a:p>
          <a:p>
            <a:endParaRPr lang="en-US" sz="2000" dirty="0" smtClean="0"/>
          </a:p>
          <a:p>
            <a:endParaRPr lang="id-ID" sz="2000" dirty="0"/>
          </a:p>
        </p:txBody>
      </p:sp>
      <p:sp>
        <p:nvSpPr>
          <p:cNvPr id="2" name="Title 1"/>
          <p:cNvSpPr>
            <a:spLocks noGrp="1"/>
          </p:cNvSpPr>
          <p:nvPr>
            <p:ph type="title"/>
          </p:nvPr>
        </p:nvSpPr>
        <p:spPr>
          <a:xfrm>
            <a:off x="0" y="357166"/>
            <a:ext cx="9144000" cy="796908"/>
          </a:xfrm>
        </p:spPr>
        <p:txBody>
          <a:bodyPr>
            <a:noAutofit/>
          </a:bodyPr>
          <a:lstStyle/>
          <a:p>
            <a:pPr algn="ctr"/>
            <a:r>
              <a:rPr lang="en-US" sz="3200" b="1" dirty="0">
                <a:solidFill>
                  <a:schemeClr val="bg2">
                    <a:lumMod val="50000"/>
                  </a:schemeClr>
                </a:solidFill>
                <a:effectLst/>
                <a:latin typeface="Britannic Bold" pitchFamily="34" charset="0"/>
                <a:cs typeface="Arial" pitchFamily="34" charset="0"/>
              </a:rPr>
              <a:t>The Need of Emergency Preparedness Education</a:t>
            </a:r>
            <a:r>
              <a:rPr lang="id-ID" sz="3200" dirty="0"/>
              <a:t/>
            </a:r>
            <a:br>
              <a:rPr lang="id-ID" sz="3200" dirty="0"/>
            </a:br>
            <a:endParaRPr lang="id-ID" sz="3200" dirty="0"/>
          </a:p>
        </p:txBody>
      </p:sp>
      <p:pic>
        <p:nvPicPr>
          <p:cNvPr id="4" name="Picture 3" descr="logo.seameo.png"/>
          <p:cNvPicPr>
            <a:picLocks noChangeAspect="1"/>
          </p:cNvPicPr>
          <p:nvPr/>
        </p:nvPicPr>
        <p:blipFill>
          <a:blip r:embed="rId3"/>
          <a:stretch>
            <a:fillRect/>
          </a:stretch>
        </p:blipFill>
        <p:spPr>
          <a:xfrm>
            <a:off x="7878580" y="6072206"/>
            <a:ext cx="887301" cy="477776"/>
          </a:xfrm>
          <a:prstGeom prst="rect">
            <a:avLst/>
          </a:prstGeom>
        </p:spPr>
      </p:pic>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007183"/>
          </a:xfrm>
        </p:spPr>
        <p:txBody>
          <a:bodyPr>
            <a:normAutofit lnSpcReduction="10000"/>
          </a:bodyPr>
          <a:lstStyle/>
          <a:p>
            <a:r>
              <a:rPr lang="en-US" sz="1900" dirty="0" smtClean="0">
                <a:latin typeface="Arial" pitchFamily="34" charset="0"/>
                <a:cs typeface="Arial" pitchFamily="34" charset="0"/>
              </a:rPr>
              <a:t>This project will develop e-textbooks on mathematics for emergency preparation through the lesson studies done by the specialists. </a:t>
            </a:r>
          </a:p>
          <a:p>
            <a:pPr>
              <a:buNone/>
            </a:pPr>
            <a:endParaRPr lang="en-US" sz="1900" dirty="0" smtClean="0">
              <a:latin typeface="Arial" pitchFamily="34" charset="0"/>
              <a:cs typeface="Arial" pitchFamily="34" charset="0"/>
            </a:endParaRPr>
          </a:p>
          <a:p>
            <a:r>
              <a:rPr lang="en-US" sz="1900" dirty="0" smtClean="0">
                <a:latin typeface="Arial" pitchFamily="34" charset="0"/>
                <a:cs typeface="Arial" pitchFamily="34" charset="0"/>
              </a:rPr>
              <a:t>Specifically, the aims of the development of the e-textbooks for students are as follows.</a:t>
            </a:r>
            <a:endParaRPr lang="id-ID" sz="1900" dirty="0" smtClean="0">
              <a:latin typeface="Arial" pitchFamily="34" charset="0"/>
              <a:cs typeface="Arial" pitchFamily="34" charset="0"/>
            </a:endParaRPr>
          </a:p>
          <a:p>
            <a:pPr marL="457200" lvl="0" indent="-15875">
              <a:buNone/>
            </a:pPr>
            <a:r>
              <a:rPr lang="en-US" sz="1900" dirty="0" smtClean="0">
                <a:latin typeface="Arial" pitchFamily="34" charset="0"/>
                <a:cs typeface="Arial" pitchFamily="34" charset="0"/>
              </a:rPr>
              <a:t>1. 	To </a:t>
            </a:r>
            <a:r>
              <a:rPr lang="en-US" sz="1900" dirty="0">
                <a:latin typeface="Arial" pitchFamily="34" charset="0"/>
                <a:cs typeface="Arial" pitchFamily="34" charset="0"/>
              </a:rPr>
              <a:t>increase the awareness of Indonesian students on the danger </a:t>
            </a:r>
            <a:r>
              <a:rPr lang="en-US" sz="1900" dirty="0" smtClean="0">
                <a:latin typeface="Arial" pitchFamily="34" charset="0"/>
                <a:cs typeface="Arial" pitchFamily="34" charset="0"/>
              </a:rPr>
              <a:t>	of disasters </a:t>
            </a:r>
            <a:r>
              <a:rPr lang="en-US" sz="1900" dirty="0">
                <a:latin typeface="Arial" pitchFamily="34" charset="0"/>
                <a:cs typeface="Arial" pitchFamily="34" charset="0"/>
              </a:rPr>
              <a:t>in their daily lives.</a:t>
            </a:r>
            <a:endParaRPr lang="id-ID" sz="1900" dirty="0">
              <a:latin typeface="Arial" pitchFamily="34" charset="0"/>
              <a:cs typeface="Arial" pitchFamily="34" charset="0"/>
            </a:endParaRPr>
          </a:p>
          <a:p>
            <a:pPr marL="457200" lvl="0" indent="-15875">
              <a:buNone/>
            </a:pPr>
            <a:r>
              <a:rPr lang="en-US" sz="1900" dirty="0" smtClean="0">
                <a:latin typeface="Arial" pitchFamily="34" charset="0"/>
                <a:cs typeface="Arial" pitchFamily="34" charset="0"/>
              </a:rPr>
              <a:t>2. 	To </a:t>
            </a:r>
            <a:r>
              <a:rPr lang="en-US" sz="1900" dirty="0">
                <a:latin typeface="Arial" pitchFamily="34" charset="0"/>
                <a:cs typeface="Arial" pitchFamily="34" charset="0"/>
              </a:rPr>
              <a:t>help and facilitate </a:t>
            </a:r>
            <a:r>
              <a:rPr lang="en-US" sz="1900" dirty="0" smtClean="0">
                <a:latin typeface="Arial" pitchFamily="34" charset="0"/>
                <a:cs typeface="Arial" pitchFamily="34" charset="0"/>
              </a:rPr>
              <a:t>students </a:t>
            </a:r>
            <a:r>
              <a:rPr lang="en-US" sz="1900" dirty="0">
                <a:latin typeface="Arial" pitchFamily="34" charset="0"/>
                <a:cs typeface="Arial" pitchFamily="34" charset="0"/>
              </a:rPr>
              <a:t>with the scientific and </a:t>
            </a:r>
            <a:r>
              <a:rPr lang="en-US" sz="1900" dirty="0" smtClean="0">
                <a:latin typeface="Arial" pitchFamily="34" charset="0"/>
                <a:cs typeface="Arial" pitchFamily="34" charset="0"/>
              </a:rPr>
              <a:t>practical 	knowledge </a:t>
            </a:r>
            <a:r>
              <a:rPr lang="en-US" sz="1900" dirty="0">
                <a:latin typeface="Arial" pitchFamily="34" charset="0"/>
                <a:cs typeface="Arial" pitchFamily="34" charset="0"/>
              </a:rPr>
              <a:t>about disaster risks (before, during, and after </a:t>
            </a:r>
            <a:r>
              <a:rPr lang="en-US" sz="1900" dirty="0" smtClean="0">
                <a:latin typeface="Arial" pitchFamily="34" charset="0"/>
                <a:cs typeface="Arial" pitchFamily="34" charset="0"/>
              </a:rPr>
              <a:t>the 	disasters</a:t>
            </a:r>
            <a:r>
              <a:rPr lang="en-US" sz="1900" dirty="0">
                <a:latin typeface="Arial" pitchFamily="34" charset="0"/>
                <a:cs typeface="Arial" pitchFamily="34" charset="0"/>
              </a:rPr>
              <a:t>) and related skills to reduce or minimize it.</a:t>
            </a:r>
            <a:endParaRPr lang="id-ID" sz="1900" dirty="0">
              <a:latin typeface="Arial" pitchFamily="34" charset="0"/>
              <a:cs typeface="Arial" pitchFamily="34" charset="0"/>
            </a:endParaRPr>
          </a:p>
          <a:p>
            <a:pPr marL="457200" lvl="0" indent="-15875">
              <a:buNone/>
            </a:pPr>
            <a:r>
              <a:rPr lang="en-US" sz="1900" dirty="0" smtClean="0">
                <a:latin typeface="Arial" pitchFamily="34" charset="0"/>
                <a:cs typeface="Arial" pitchFamily="34" charset="0"/>
              </a:rPr>
              <a:t>3. 	To </a:t>
            </a:r>
            <a:r>
              <a:rPr lang="en-US" sz="1900" dirty="0">
                <a:latin typeface="Arial" pitchFamily="34" charset="0"/>
                <a:cs typeface="Arial" pitchFamily="34" charset="0"/>
              </a:rPr>
              <a:t>increase Indonesian students’ beliefs on the importance of </a:t>
            </a:r>
            <a:r>
              <a:rPr lang="en-US" sz="1900" dirty="0" smtClean="0">
                <a:latin typeface="Arial" pitchFamily="34" charset="0"/>
                <a:cs typeface="Arial" pitchFamily="34" charset="0"/>
              </a:rPr>
              <a:t>	mathematics</a:t>
            </a:r>
            <a:r>
              <a:rPr lang="en-US" sz="1900" dirty="0">
                <a:latin typeface="Arial" pitchFamily="34" charset="0"/>
                <a:cs typeface="Arial" pitchFamily="34" charset="0"/>
              </a:rPr>
              <a:t>, science, and technology that will motivate them </a:t>
            </a:r>
            <a:r>
              <a:rPr lang="en-US" sz="1900" dirty="0" smtClean="0">
                <a:latin typeface="Arial" pitchFamily="34" charset="0"/>
                <a:cs typeface="Arial" pitchFamily="34" charset="0"/>
              </a:rPr>
              <a:t>	having </a:t>
            </a:r>
            <a:r>
              <a:rPr lang="en-US" sz="1900" dirty="0">
                <a:latin typeface="Arial" pitchFamily="34" charset="0"/>
                <a:cs typeface="Arial" pitchFamily="34" charset="0"/>
              </a:rPr>
              <a:t>good attitudes toward mathematics, science, and </a:t>
            </a:r>
            <a:r>
              <a:rPr lang="en-US" sz="1900" dirty="0" smtClean="0">
                <a:latin typeface="Arial" pitchFamily="34" charset="0"/>
                <a:cs typeface="Arial" pitchFamily="34" charset="0"/>
              </a:rPr>
              <a:t>	technology</a:t>
            </a:r>
            <a:r>
              <a:rPr lang="en-US" sz="1900" dirty="0">
                <a:latin typeface="Arial" pitchFamily="34" charset="0"/>
                <a:cs typeface="Arial" pitchFamily="34" charset="0"/>
              </a:rPr>
              <a:t>. </a:t>
            </a:r>
            <a:endParaRPr lang="id-ID" sz="1900" dirty="0">
              <a:latin typeface="Arial" pitchFamily="34" charset="0"/>
              <a:cs typeface="Arial" pitchFamily="34" charset="0"/>
            </a:endParaRPr>
          </a:p>
          <a:p>
            <a:pPr marL="457200" lvl="0" indent="-15875">
              <a:buNone/>
            </a:pPr>
            <a:r>
              <a:rPr lang="en-US" sz="1900" dirty="0" smtClean="0">
                <a:latin typeface="Arial" pitchFamily="34" charset="0"/>
                <a:cs typeface="Arial" pitchFamily="34" charset="0"/>
              </a:rPr>
              <a:t>4. 	To </a:t>
            </a:r>
            <a:r>
              <a:rPr lang="en-US" sz="1900" dirty="0">
                <a:latin typeface="Arial" pitchFamily="34" charset="0"/>
                <a:cs typeface="Arial" pitchFamily="34" charset="0"/>
              </a:rPr>
              <a:t>increase the awareness of Indonesian students to predict and </a:t>
            </a:r>
            <a:r>
              <a:rPr lang="en-US" sz="1900" dirty="0" smtClean="0">
                <a:latin typeface="Arial" pitchFamily="34" charset="0"/>
                <a:cs typeface="Arial" pitchFamily="34" charset="0"/>
              </a:rPr>
              <a:t>	anticipate </a:t>
            </a:r>
            <a:r>
              <a:rPr lang="en-US" sz="1900" dirty="0">
                <a:latin typeface="Arial" pitchFamily="34" charset="0"/>
                <a:cs typeface="Arial" pitchFamily="34" charset="0"/>
              </a:rPr>
              <a:t>the earthquakes and tsunamis.</a:t>
            </a:r>
            <a:endParaRPr lang="id-ID" sz="1900" dirty="0">
              <a:latin typeface="Arial" pitchFamily="34" charset="0"/>
              <a:cs typeface="Arial" pitchFamily="34" charset="0"/>
            </a:endParaRPr>
          </a:p>
          <a:p>
            <a:endParaRPr lang="id-ID" sz="2000" dirty="0"/>
          </a:p>
        </p:txBody>
      </p:sp>
      <p:sp>
        <p:nvSpPr>
          <p:cNvPr id="2" name="Title 1"/>
          <p:cNvSpPr>
            <a:spLocks noGrp="1"/>
          </p:cNvSpPr>
          <p:nvPr>
            <p:ph type="title"/>
          </p:nvPr>
        </p:nvSpPr>
        <p:spPr>
          <a:xfrm>
            <a:off x="457200" y="274638"/>
            <a:ext cx="8229600" cy="725470"/>
          </a:xfrm>
        </p:spPr>
        <p:txBody>
          <a:bodyPr>
            <a:normAutofit/>
          </a:bodyPr>
          <a:lstStyle/>
          <a:p>
            <a:pPr algn="ctr"/>
            <a:r>
              <a:rPr lang="en-US" sz="3600" b="1" dirty="0" smtClean="0">
                <a:solidFill>
                  <a:schemeClr val="bg2">
                    <a:lumMod val="50000"/>
                  </a:schemeClr>
                </a:solidFill>
                <a:effectLst/>
                <a:latin typeface="Britannic Bold" pitchFamily="34" charset="0"/>
                <a:cs typeface="Arial" pitchFamily="34" charset="0"/>
              </a:rPr>
              <a:t>Purposes </a:t>
            </a:r>
            <a:endParaRPr lang="id-ID" sz="3600" dirty="0">
              <a:solidFill>
                <a:schemeClr val="bg2">
                  <a:lumMod val="50000"/>
                </a:schemeClr>
              </a:solidFill>
              <a:latin typeface="Britannic Bold" pitchFamily="34" charset="0"/>
            </a:endParaRPr>
          </a:p>
        </p:txBody>
      </p:sp>
      <p:pic>
        <p:nvPicPr>
          <p:cNvPr id="4" name="Picture 3" descr="logo.seameo.png"/>
          <p:cNvPicPr>
            <a:picLocks noChangeAspect="1"/>
          </p:cNvPicPr>
          <p:nvPr/>
        </p:nvPicPr>
        <p:blipFill>
          <a:blip r:embed="rId3"/>
          <a:stretch>
            <a:fillRect/>
          </a:stretch>
        </p:blipFill>
        <p:spPr>
          <a:xfrm>
            <a:off x="7878580" y="6072206"/>
            <a:ext cx="887301" cy="477776"/>
          </a:xfrm>
          <a:prstGeom prst="rect">
            <a:avLst/>
          </a:prstGeom>
        </p:spPr>
      </p:pic>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214422"/>
            <a:ext cx="8429684" cy="5000660"/>
          </a:xfrm>
        </p:spPr>
        <p:txBody>
          <a:bodyPr>
            <a:normAutofit fontScale="55000" lnSpcReduction="20000"/>
          </a:bodyPr>
          <a:lstStyle/>
          <a:p>
            <a:pPr marL="566928" lvl="0" indent="-457200">
              <a:lnSpc>
                <a:spcPct val="160000"/>
              </a:lnSpc>
              <a:buClrTx/>
              <a:buSzPct val="100000"/>
              <a:buFont typeface="+mj-lt"/>
              <a:buAutoNum type="arabicPeriod"/>
            </a:pPr>
            <a:r>
              <a:rPr lang="en-US" sz="2900" dirty="0" smtClean="0">
                <a:latin typeface="Arial" pitchFamily="34" charset="0"/>
                <a:cs typeface="Arial" pitchFamily="34" charset="0"/>
              </a:rPr>
              <a:t>In </a:t>
            </a:r>
            <a:r>
              <a:rPr lang="en-US" sz="2900" dirty="0">
                <a:latin typeface="Arial" pitchFamily="34" charset="0"/>
                <a:cs typeface="Arial" pitchFamily="34" charset="0"/>
              </a:rPr>
              <a:t>contexts to the earthquakes and tsunamis data or its presentation that require students to solve problems or model situations, students should be able to: (a) investigate questions by using the statistical enquiry, gathering, displaying, and/or identifying similarities and differences in categorical data; and (b) describe the likelihoods of outcomes for a simple situation involving chance using daily language. </a:t>
            </a:r>
            <a:endParaRPr lang="id-ID" sz="2900" dirty="0" smtClean="0">
              <a:latin typeface="Arial" pitchFamily="34" charset="0"/>
              <a:cs typeface="Arial" pitchFamily="34" charset="0"/>
            </a:endParaRPr>
          </a:p>
          <a:p>
            <a:pPr marL="566928" lvl="0" indent="-457200">
              <a:lnSpc>
                <a:spcPct val="160000"/>
              </a:lnSpc>
              <a:buFont typeface="+mj-lt"/>
              <a:buAutoNum type="arabicPeriod"/>
            </a:pPr>
            <a:endParaRPr lang="id-ID" sz="2900" dirty="0" smtClean="0">
              <a:latin typeface="Arial" pitchFamily="34" charset="0"/>
              <a:cs typeface="Arial" pitchFamily="34" charset="0"/>
            </a:endParaRPr>
          </a:p>
          <a:p>
            <a:pPr marL="566928" lvl="0" indent="-457200">
              <a:lnSpc>
                <a:spcPct val="160000"/>
              </a:lnSpc>
              <a:buClrTx/>
              <a:buSzPct val="100000"/>
              <a:buFont typeface="+mj-lt"/>
              <a:buAutoNum type="arabicPeriod"/>
            </a:pPr>
            <a:r>
              <a:rPr lang="en-US" sz="2900" dirty="0" smtClean="0">
                <a:latin typeface="Arial" pitchFamily="34" charset="0"/>
                <a:cs typeface="Arial" pitchFamily="34" charset="0"/>
              </a:rPr>
              <a:t>From </a:t>
            </a:r>
            <a:r>
              <a:rPr lang="en-US" sz="2900" dirty="0" smtClean="0">
                <a:latin typeface="Arial" pitchFamily="34" charset="0"/>
                <a:cs typeface="Arial" pitchFamily="34" charset="0"/>
                <a:hlinkClick r:id="rId3" action="ppaction://hlinkfile"/>
              </a:rPr>
              <a:t>Table 4.1.docx</a:t>
            </a:r>
            <a:r>
              <a:rPr lang="id-ID" sz="2900" dirty="0" smtClean="0">
                <a:latin typeface="Arial" pitchFamily="34" charset="0"/>
                <a:cs typeface="Arial" pitchFamily="34" charset="0"/>
              </a:rPr>
              <a:t> </a:t>
            </a:r>
            <a:r>
              <a:rPr lang="en-US" sz="2900" dirty="0" smtClean="0">
                <a:latin typeface="Arial" pitchFamily="34" charset="0"/>
                <a:cs typeface="Arial" pitchFamily="34" charset="0"/>
              </a:rPr>
              <a:t>(see </a:t>
            </a:r>
            <a:r>
              <a:rPr lang="en-US" sz="2900" dirty="0" err="1" smtClean="0">
                <a:latin typeface="Arial" pitchFamily="34" charset="0"/>
                <a:cs typeface="Arial" pitchFamily="34" charset="0"/>
              </a:rPr>
              <a:t>Elnashai</a:t>
            </a:r>
            <a:r>
              <a:rPr lang="en-US" sz="2900" dirty="0" smtClean="0">
                <a:latin typeface="Arial" pitchFamily="34" charset="0"/>
                <a:cs typeface="Arial" pitchFamily="34" charset="0"/>
              </a:rPr>
              <a:t> et.al, 2006:14), students can learn  that  major earthquakes larger than magnitude 7 occur every about  25 years. The mathematical concept related to this finding is about  periodic functions.</a:t>
            </a:r>
            <a:r>
              <a:rPr lang="id-ID" sz="2900" dirty="0" smtClean="0">
                <a:latin typeface="Arial" pitchFamily="34" charset="0"/>
                <a:cs typeface="Arial" pitchFamily="34" charset="0"/>
              </a:rPr>
              <a:t> </a:t>
            </a:r>
            <a:r>
              <a:rPr lang="id-ID" sz="2900" dirty="0" smtClean="0">
                <a:latin typeface="Arial" pitchFamily="34" charset="0"/>
                <a:cs typeface="Arial" pitchFamily="34" charset="0"/>
                <a:hlinkClick r:id="rId4" action="ppaction://hlinkfile"/>
              </a:rPr>
              <a:t>Figure 1.docx</a:t>
            </a:r>
            <a:r>
              <a:rPr lang="id-ID" sz="2900" dirty="0" smtClean="0">
                <a:latin typeface="Arial" pitchFamily="34" charset="0"/>
                <a:cs typeface="Arial" pitchFamily="34" charset="0"/>
              </a:rPr>
              <a:t> indicate</a:t>
            </a:r>
            <a:r>
              <a:rPr lang="en-US" sz="2900" dirty="0" smtClean="0">
                <a:latin typeface="Arial" pitchFamily="34" charset="0"/>
                <a:cs typeface="Arial" pitchFamily="34" charset="0"/>
              </a:rPr>
              <a:t>s</a:t>
            </a:r>
            <a:r>
              <a:rPr lang="id-ID" sz="2900" dirty="0" smtClean="0">
                <a:latin typeface="Arial" pitchFamily="34" charset="0"/>
                <a:cs typeface="Arial" pitchFamily="34" charset="0"/>
              </a:rPr>
              <a:t> that there were many strong events affecting Java and confirms that the tectonics of the region are dominated by the subduction of the Australia plate north-northeastward beneath the Sunda micro-plate. </a:t>
            </a:r>
            <a:endParaRPr lang="en-US" sz="2900" dirty="0" smtClean="0">
              <a:latin typeface="Arial" pitchFamily="34" charset="0"/>
              <a:cs typeface="Arial" pitchFamily="34" charset="0"/>
            </a:endParaRPr>
          </a:p>
          <a:p>
            <a:pPr>
              <a:buFont typeface="+mj-lt"/>
              <a:buAutoNum type="arabicPeriod"/>
            </a:pPr>
            <a:endParaRPr lang="id-ID" sz="1800" dirty="0"/>
          </a:p>
          <a:p>
            <a:pPr lvl="0">
              <a:buNone/>
            </a:pPr>
            <a:endParaRPr lang="en-US" sz="1800" dirty="0" smtClean="0"/>
          </a:p>
        </p:txBody>
      </p:sp>
      <p:sp>
        <p:nvSpPr>
          <p:cNvPr id="2" name="Title 1"/>
          <p:cNvSpPr>
            <a:spLocks noGrp="1"/>
          </p:cNvSpPr>
          <p:nvPr>
            <p:ph type="title"/>
          </p:nvPr>
        </p:nvSpPr>
        <p:spPr>
          <a:xfrm>
            <a:off x="428596" y="357166"/>
            <a:ext cx="8229600" cy="1143000"/>
          </a:xfrm>
        </p:spPr>
        <p:txBody>
          <a:bodyPr>
            <a:normAutofit fontScale="90000"/>
          </a:bodyPr>
          <a:lstStyle/>
          <a:p>
            <a:pPr algn="ctr"/>
            <a:r>
              <a:rPr lang="en-US" sz="4000" b="1" dirty="0">
                <a:solidFill>
                  <a:schemeClr val="bg2">
                    <a:lumMod val="50000"/>
                  </a:schemeClr>
                </a:solidFill>
                <a:effectLst/>
                <a:latin typeface="Britannic Bold" pitchFamily="34" charset="0"/>
                <a:cs typeface="Arial" pitchFamily="34" charset="0"/>
              </a:rPr>
              <a:t>The Importance of Modeling</a:t>
            </a:r>
            <a:r>
              <a:rPr lang="id-ID" dirty="0">
                <a:solidFill>
                  <a:schemeClr val="bg2">
                    <a:lumMod val="50000"/>
                  </a:schemeClr>
                </a:solidFill>
                <a:latin typeface="Britannic Bold" pitchFamily="34" charset="0"/>
              </a:rPr>
              <a:t/>
            </a:r>
            <a:br>
              <a:rPr lang="id-ID" dirty="0">
                <a:solidFill>
                  <a:schemeClr val="bg2">
                    <a:lumMod val="50000"/>
                  </a:schemeClr>
                </a:solidFill>
                <a:latin typeface="Britannic Bold" pitchFamily="34" charset="0"/>
              </a:rPr>
            </a:br>
            <a:endParaRPr lang="id-ID" dirty="0">
              <a:solidFill>
                <a:schemeClr val="bg2">
                  <a:lumMod val="50000"/>
                </a:schemeClr>
              </a:solidFill>
              <a:latin typeface="Britannic Bold" pitchFamily="34" charset="0"/>
            </a:endParaRPr>
          </a:p>
        </p:txBody>
      </p:sp>
      <p:pic>
        <p:nvPicPr>
          <p:cNvPr id="4" name="Picture 3" descr="logo.seameo.png"/>
          <p:cNvPicPr>
            <a:picLocks noChangeAspect="1"/>
          </p:cNvPicPr>
          <p:nvPr/>
        </p:nvPicPr>
        <p:blipFill>
          <a:blip r:embed="rId5"/>
          <a:stretch>
            <a:fillRect/>
          </a:stretch>
        </p:blipFill>
        <p:spPr>
          <a:xfrm>
            <a:off x="7878580" y="6072206"/>
            <a:ext cx="887301" cy="477776"/>
          </a:xfrm>
          <a:prstGeom prst="rect">
            <a:avLst/>
          </a:prstGeom>
        </p:spPr>
      </p:pic>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500834"/>
          </a:xfrm>
        </p:spPr>
        <p:txBody>
          <a:bodyPr>
            <a:normAutofit/>
          </a:bodyPr>
          <a:lstStyle/>
          <a:p>
            <a:pPr lvl="0">
              <a:buNone/>
            </a:pPr>
            <a:endParaRPr lang="en-US" dirty="0" smtClean="0"/>
          </a:p>
          <a:p>
            <a:pPr>
              <a:buNone/>
            </a:pPr>
            <a:r>
              <a:rPr lang="en-US" sz="1600" dirty="0" smtClean="0">
                <a:latin typeface="Arial" pitchFamily="34" charset="0"/>
                <a:cs typeface="Arial" pitchFamily="34" charset="0"/>
              </a:rPr>
              <a:t>3. </a:t>
            </a:r>
            <a:r>
              <a:rPr lang="id-ID" sz="1600" dirty="0" smtClean="0">
                <a:latin typeface="Arial" pitchFamily="34" charset="0"/>
                <a:cs typeface="Arial" pitchFamily="34" charset="0"/>
              </a:rPr>
              <a:t> </a:t>
            </a:r>
            <a:r>
              <a:rPr lang="en-US" sz="1600" dirty="0" smtClean="0">
                <a:latin typeface="Arial" pitchFamily="34" charset="0"/>
                <a:cs typeface="Arial" pitchFamily="34" charset="0"/>
              </a:rPr>
              <a:t>From the Yogyakarta earthquake report (</a:t>
            </a:r>
            <a:r>
              <a:rPr lang="en-US" sz="1600" dirty="0" err="1" smtClean="0">
                <a:latin typeface="Arial" pitchFamily="34" charset="0"/>
                <a:cs typeface="Arial" pitchFamily="34" charset="0"/>
              </a:rPr>
              <a:t>Elnashai</a:t>
            </a:r>
            <a:r>
              <a:rPr lang="en-US" sz="1600" dirty="0" smtClean="0">
                <a:latin typeface="Arial" pitchFamily="34" charset="0"/>
                <a:cs typeface="Arial" pitchFamily="34" charset="0"/>
              </a:rPr>
              <a:t>, A.S., et all), we can learn that the contour map for horizontal and vertical ground motion have geometrical concept like </a:t>
            </a:r>
            <a:r>
              <a:rPr lang="en-US" sz="1600" dirty="0" smtClean="0">
                <a:solidFill>
                  <a:srgbClr val="C00000"/>
                </a:solidFill>
                <a:latin typeface="Arial" pitchFamily="34" charset="0"/>
                <a:cs typeface="Arial" pitchFamily="34" charset="0"/>
              </a:rPr>
              <a:t>ellipse</a:t>
            </a:r>
            <a:r>
              <a:rPr lang="en-US" sz="1600" dirty="0" smtClean="0">
                <a:latin typeface="Arial" pitchFamily="34" charset="0"/>
                <a:cs typeface="Arial" pitchFamily="34" charset="0"/>
              </a:rPr>
              <a:t> and </a:t>
            </a:r>
            <a:r>
              <a:rPr lang="en-US" sz="1600" dirty="0" smtClean="0">
                <a:solidFill>
                  <a:srgbClr val="C00000"/>
                </a:solidFill>
                <a:latin typeface="Arial" pitchFamily="34" charset="0"/>
                <a:cs typeface="Arial" pitchFamily="34" charset="0"/>
              </a:rPr>
              <a:t>circle</a:t>
            </a:r>
            <a:r>
              <a:rPr lang="en-US" sz="1600" dirty="0" smtClean="0">
                <a:latin typeface="Arial" pitchFamily="34" charset="0"/>
                <a:cs typeface="Arial" pitchFamily="34" charset="0"/>
              </a:rPr>
              <a:t>. The students can learn that the larger the radius, the less the affected region will be.    </a:t>
            </a:r>
          </a:p>
          <a:p>
            <a:pPr lvl="0">
              <a:buNone/>
            </a:pPr>
            <a:endParaRPr lang="en-US" sz="1600" dirty="0" smtClean="0">
              <a:latin typeface="Arial" pitchFamily="34" charset="0"/>
              <a:cs typeface="Arial" pitchFamily="34" charset="0"/>
            </a:endParaRPr>
          </a:p>
          <a:p>
            <a:pPr lvl="0">
              <a:buNone/>
            </a:pPr>
            <a:r>
              <a:rPr lang="en-US" sz="1600" dirty="0" smtClean="0">
                <a:latin typeface="Arial" pitchFamily="34" charset="0"/>
                <a:cs typeface="Arial" pitchFamily="34" charset="0"/>
              </a:rPr>
              <a:t>4. </a:t>
            </a:r>
            <a:r>
              <a:rPr lang="id-ID" sz="1600" dirty="0" smtClean="0">
                <a:latin typeface="Arial" pitchFamily="34" charset="0"/>
                <a:cs typeface="Arial" pitchFamily="34" charset="0"/>
              </a:rPr>
              <a:t> </a:t>
            </a:r>
            <a:r>
              <a:rPr lang="en-US" sz="1600" dirty="0" smtClean="0">
                <a:latin typeface="Arial" pitchFamily="34" charset="0"/>
                <a:cs typeface="Arial" pitchFamily="34" charset="0"/>
              </a:rPr>
              <a:t>In </a:t>
            </a:r>
            <a:r>
              <a:rPr lang="en-US" sz="1600" dirty="0">
                <a:latin typeface="Arial" pitchFamily="34" charset="0"/>
                <a:cs typeface="Arial" pitchFamily="34" charset="0"/>
              </a:rPr>
              <a:t>contexts to the magnitude of earthquakes in Richter Scale in which operates on a </a:t>
            </a:r>
            <a:r>
              <a:rPr lang="en-US" sz="1600" dirty="0">
                <a:solidFill>
                  <a:srgbClr val="C00000"/>
                </a:solidFill>
                <a:latin typeface="Arial" pitchFamily="34" charset="0"/>
                <a:cs typeface="Arial" pitchFamily="34" charset="0"/>
              </a:rPr>
              <a:t>logarithmic</a:t>
            </a:r>
            <a:r>
              <a:rPr lang="en-US" sz="1600" dirty="0">
                <a:latin typeface="Arial" pitchFamily="34" charset="0"/>
                <a:cs typeface="Arial" pitchFamily="34" charset="0"/>
              </a:rPr>
              <a:t> basis so there is a 10-fold increase from one unit to the next (Jacobs, 1982:227). He also states that an earthquake rated 4 on the Richter scale has been assigned a relative intensity of 1 unit. Based on this table, students can learn about the comparison of magnitude</a:t>
            </a:r>
            <a:r>
              <a:rPr lang="en-US" sz="1600" dirty="0" smtClean="0">
                <a:latin typeface="Arial" pitchFamily="34" charset="0"/>
                <a:cs typeface="Arial" pitchFamily="34" charset="0"/>
              </a:rPr>
              <a:t>.</a:t>
            </a:r>
          </a:p>
          <a:p>
            <a:pPr lvl="0"/>
            <a:endParaRPr lang="id-ID" sz="1600" dirty="0">
              <a:latin typeface="Arial" pitchFamily="34" charset="0"/>
              <a:cs typeface="Arial" pitchFamily="34" charset="0"/>
            </a:endParaRPr>
          </a:p>
          <a:p>
            <a:endParaRPr lang="id-ID" sz="1600" dirty="0">
              <a:latin typeface="Arial" pitchFamily="34" charset="0"/>
              <a:cs typeface="Arial" pitchFamily="34" charset="0"/>
            </a:endParaRPr>
          </a:p>
          <a:p>
            <a:pPr>
              <a:buNone/>
            </a:pPr>
            <a:endParaRPr lang="id-ID" sz="1600" dirty="0" smtClean="0">
              <a:latin typeface="Arial" pitchFamily="34" charset="0"/>
              <a:cs typeface="Arial" pitchFamily="34" charset="0"/>
            </a:endParaRPr>
          </a:p>
          <a:p>
            <a:pPr>
              <a:buNone/>
            </a:pPr>
            <a:r>
              <a:rPr lang="en-US" sz="1600" dirty="0" smtClean="0">
                <a:latin typeface="Arial" pitchFamily="34" charset="0"/>
                <a:cs typeface="Arial" pitchFamily="34" charset="0"/>
              </a:rPr>
              <a:t>	If </a:t>
            </a:r>
            <a:r>
              <a:rPr lang="en-US" sz="1600" dirty="0">
                <a:latin typeface="Arial" pitchFamily="34" charset="0"/>
                <a:cs typeface="Arial" pitchFamily="34" charset="0"/>
              </a:rPr>
              <a:t>students are facilitated to draw its relationship, they can learn about the magnitude of 7.5 RS or 8.25 RS</a:t>
            </a:r>
            <a:r>
              <a:rPr lang="en-US" sz="1600" dirty="0" smtClean="0">
                <a:latin typeface="Arial" pitchFamily="34" charset="0"/>
                <a:cs typeface="Arial" pitchFamily="34" charset="0"/>
              </a:rPr>
              <a:t>.</a:t>
            </a:r>
            <a:endParaRPr lang="id-ID" sz="1600" dirty="0" smtClean="0">
              <a:latin typeface="Arial" pitchFamily="34" charset="0"/>
              <a:cs typeface="Arial" pitchFamily="34" charset="0"/>
            </a:endParaRPr>
          </a:p>
          <a:p>
            <a:pPr>
              <a:buNone/>
            </a:pPr>
            <a:endParaRPr lang="id-ID" sz="1600" dirty="0" smtClean="0">
              <a:latin typeface="Arial" pitchFamily="34" charset="0"/>
              <a:cs typeface="Arial" pitchFamily="34" charset="0"/>
            </a:endParaRPr>
          </a:p>
          <a:p>
            <a:pPr lvl="0">
              <a:buNone/>
            </a:pPr>
            <a:r>
              <a:rPr lang="id-ID" sz="1600" dirty="0" smtClean="0">
                <a:latin typeface="Arial" pitchFamily="34" charset="0"/>
                <a:cs typeface="Arial" pitchFamily="34" charset="0"/>
              </a:rPr>
              <a:t>5.  </a:t>
            </a:r>
            <a:r>
              <a:rPr lang="en-US" sz="1600" dirty="0" smtClean="0">
                <a:latin typeface="Arial" pitchFamily="34" charset="0"/>
                <a:cs typeface="Arial" pitchFamily="34" charset="0"/>
              </a:rPr>
              <a:t>Related to the propagation of earthquake energy, there are three types of </a:t>
            </a:r>
            <a:r>
              <a:rPr lang="id-ID" sz="1600" dirty="0" smtClean="0">
                <a:latin typeface="Arial" pitchFamily="34" charset="0"/>
                <a:cs typeface="Arial" pitchFamily="34" charset="0"/>
              </a:rPr>
              <a:t> </a:t>
            </a:r>
            <a:r>
              <a:rPr lang="en-US" sz="1600" dirty="0" smtClean="0">
                <a:latin typeface="Arial" pitchFamily="34" charset="0"/>
                <a:cs typeface="Arial" pitchFamily="34" charset="0"/>
              </a:rPr>
              <a:t>wave, i.e. s, p, and surface </a:t>
            </a:r>
            <a:r>
              <a:rPr lang="en-US" sz="1600" dirty="0" smtClean="0">
                <a:solidFill>
                  <a:srgbClr val="C00000"/>
                </a:solidFill>
                <a:latin typeface="Arial" pitchFamily="34" charset="0"/>
                <a:cs typeface="Arial" pitchFamily="34" charset="0"/>
              </a:rPr>
              <a:t>waves</a:t>
            </a:r>
            <a:r>
              <a:rPr lang="en-US" sz="1600" dirty="0" smtClean="0">
                <a:latin typeface="Arial" pitchFamily="34" charset="0"/>
                <a:cs typeface="Arial" pitchFamily="34" charset="0"/>
              </a:rPr>
              <a:t>. The suitable mathematical concept </a:t>
            </a:r>
            <a:r>
              <a:rPr lang="id-ID" sz="1600" dirty="0" smtClean="0">
                <a:latin typeface="Arial" pitchFamily="34" charset="0"/>
                <a:cs typeface="Arial" pitchFamily="34" charset="0"/>
              </a:rPr>
              <a:t> </a:t>
            </a:r>
            <a:r>
              <a:rPr lang="en-US" sz="1600" dirty="0" smtClean="0">
                <a:latin typeface="Arial" pitchFamily="34" charset="0"/>
                <a:cs typeface="Arial" pitchFamily="34" charset="0"/>
              </a:rPr>
              <a:t>to these waves is trigonometric function. The seismograph will</a:t>
            </a:r>
            <a:r>
              <a:rPr lang="id-ID" sz="1600" dirty="0" smtClean="0">
                <a:latin typeface="Arial" pitchFamily="34" charset="0"/>
                <a:cs typeface="Arial" pitchFamily="34" charset="0"/>
              </a:rPr>
              <a:t> </a:t>
            </a:r>
            <a:r>
              <a:rPr lang="en-US" sz="1600" dirty="0" smtClean="0">
                <a:latin typeface="Arial" pitchFamily="34" charset="0"/>
                <a:cs typeface="Arial" pitchFamily="34" charset="0"/>
              </a:rPr>
              <a:t>represent the geometrical concept of the three waves. The students</a:t>
            </a:r>
            <a:r>
              <a:rPr lang="id-ID" sz="1600" dirty="0" smtClean="0">
                <a:latin typeface="Arial" pitchFamily="34" charset="0"/>
                <a:cs typeface="Arial" pitchFamily="34" charset="0"/>
              </a:rPr>
              <a:t> </a:t>
            </a:r>
            <a:r>
              <a:rPr lang="en-US" sz="1600" dirty="0" smtClean="0">
                <a:latin typeface="Arial" pitchFamily="34" charset="0"/>
                <a:cs typeface="Arial" pitchFamily="34" charset="0"/>
              </a:rPr>
              <a:t>will be able to learn the concept of </a:t>
            </a:r>
            <a:r>
              <a:rPr lang="en-US" sz="1600" dirty="0" smtClean="0">
                <a:solidFill>
                  <a:srgbClr val="C00000"/>
                </a:solidFill>
                <a:latin typeface="Arial" pitchFamily="34" charset="0"/>
                <a:cs typeface="Arial" pitchFamily="34" charset="0"/>
              </a:rPr>
              <a:t>differentiation</a:t>
            </a:r>
            <a:r>
              <a:rPr lang="en-US" sz="1600" dirty="0" smtClean="0">
                <a:latin typeface="Arial" pitchFamily="34" charset="0"/>
                <a:cs typeface="Arial" pitchFamily="34" charset="0"/>
              </a:rPr>
              <a:t> and </a:t>
            </a:r>
            <a:r>
              <a:rPr lang="en-US" sz="1600" dirty="0" smtClean="0">
                <a:solidFill>
                  <a:srgbClr val="C00000"/>
                </a:solidFill>
                <a:latin typeface="Arial" pitchFamily="34" charset="0"/>
                <a:cs typeface="Arial" pitchFamily="34" charset="0"/>
              </a:rPr>
              <a:t>integration</a:t>
            </a:r>
            <a:r>
              <a:rPr lang="en-US" sz="1600" dirty="0" smtClean="0">
                <a:latin typeface="Arial" pitchFamily="34" charset="0"/>
                <a:cs typeface="Arial" pitchFamily="34" charset="0"/>
              </a:rPr>
              <a:t> from acceleration and velocity data. </a:t>
            </a:r>
            <a:endParaRPr lang="id-ID" sz="1600" dirty="0" smtClean="0">
              <a:latin typeface="Arial" pitchFamily="34" charset="0"/>
              <a:cs typeface="Arial" pitchFamily="34" charset="0"/>
            </a:endParaRPr>
          </a:p>
          <a:p>
            <a:pPr>
              <a:buNone/>
            </a:pPr>
            <a:endParaRPr lang="id-ID" sz="1600" dirty="0">
              <a:latin typeface="Arial" pitchFamily="34" charset="0"/>
              <a:cs typeface="Arial" pitchFamily="34" charset="0"/>
            </a:endParaRPr>
          </a:p>
          <a:p>
            <a:pPr>
              <a:buNone/>
            </a:pPr>
            <a:endParaRPr lang="id-ID" sz="2100" dirty="0">
              <a:latin typeface="Arial" pitchFamily="34" charset="0"/>
              <a:cs typeface="Arial" pitchFamily="34" charset="0"/>
            </a:endParaRPr>
          </a:p>
        </p:txBody>
      </p:sp>
      <p:graphicFrame>
        <p:nvGraphicFramePr>
          <p:cNvPr id="4" name="Table 3"/>
          <p:cNvGraphicFramePr>
            <a:graphicFrameLocks noGrp="1"/>
          </p:cNvGraphicFramePr>
          <p:nvPr/>
        </p:nvGraphicFramePr>
        <p:xfrm>
          <a:off x="928662" y="3214686"/>
          <a:ext cx="7572427" cy="642942"/>
        </p:xfrm>
        <a:graphic>
          <a:graphicData uri="http://schemas.openxmlformats.org/drawingml/2006/table">
            <a:tbl>
              <a:tblPr firstRow="1" bandRow="1">
                <a:tableStyleId>{5C22544A-7EE6-4342-B048-85BDC9FD1C3A}</a:tableStyleId>
              </a:tblPr>
              <a:tblGrid>
                <a:gridCol w="2998982"/>
                <a:gridCol w="749745"/>
                <a:gridCol w="749745"/>
                <a:gridCol w="749745"/>
                <a:gridCol w="749745"/>
                <a:gridCol w="749745"/>
                <a:gridCol w="824720"/>
              </a:tblGrid>
              <a:tr h="321471">
                <a:tc>
                  <a:txBody>
                    <a:bodyPr/>
                    <a:lstStyle/>
                    <a:p>
                      <a:r>
                        <a:rPr lang="en-US" sz="1400" b="1" kern="1200" dirty="0" smtClean="0">
                          <a:solidFill>
                            <a:schemeClr val="lt1"/>
                          </a:solidFill>
                          <a:latin typeface="+mn-lt"/>
                          <a:ea typeface="+mn-ea"/>
                          <a:cs typeface="+mn-cs"/>
                        </a:rPr>
                        <a:t>Richter Scale</a:t>
                      </a:r>
                      <a:endParaRPr lang="id-ID" sz="1400" dirty="0"/>
                    </a:p>
                  </a:txBody>
                  <a:tcPr/>
                </a:tc>
                <a:tc>
                  <a:txBody>
                    <a:bodyPr/>
                    <a:lstStyle/>
                    <a:p>
                      <a:pPr algn="ctr"/>
                      <a:r>
                        <a:rPr lang="en-US" sz="1400" dirty="0" smtClean="0"/>
                        <a:t>4</a:t>
                      </a:r>
                      <a:endParaRPr lang="id-ID" sz="1400" dirty="0"/>
                    </a:p>
                  </a:txBody>
                  <a:tcPr/>
                </a:tc>
                <a:tc>
                  <a:txBody>
                    <a:bodyPr/>
                    <a:lstStyle/>
                    <a:p>
                      <a:pPr algn="ctr"/>
                      <a:r>
                        <a:rPr lang="en-US" sz="1400" dirty="0" smtClean="0"/>
                        <a:t>5</a:t>
                      </a:r>
                      <a:endParaRPr lang="id-ID" sz="1400" dirty="0"/>
                    </a:p>
                  </a:txBody>
                  <a:tcPr/>
                </a:tc>
                <a:tc>
                  <a:txBody>
                    <a:bodyPr/>
                    <a:lstStyle/>
                    <a:p>
                      <a:pPr algn="ctr"/>
                      <a:r>
                        <a:rPr lang="en-US" sz="1400" dirty="0" smtClean="0"/>
                        <a:t>6</a:t>
                      </a:r>
                      <a:endParaRPr lang="id-ID" sz="1400" dirty="0"/>
                    </a:p>
                  </a:txBody>
                  <a:tcPr/>
                </a:tc>
                <a:tc>
                  <a:txBody>
                    <a:bodyPr/>
                    <a:lstStyle/>
                    <a:p>
                      <a:pPr algn="ctr"/>
                      <a:r>
                        <a:rPr lang="en-US" sz="1400" dirty="0" smtClean="0"/>
                        <a:t>7</a:t>
                      </a:r>
                      <a:endParaRPr lang="id-ID" sz="1400" dirty="0"/>
                    </a:p>
                  </a:txBody>
                  <a:tcPr/>
                </a:tc>
                <a:tc>
                  <a:txBody>
                    <a:bodyPr/>
                    <a:lstStyle/>
                    <a:p>
                      <a:pPr algn="ctr"/>
                      <a:r>
                        <a:rPr lang="en-US" sz="1400" dirty="0" smtClean="0"/>
                        <a:t>8</a:t>
                      </a:r>
                      <a:endParaRPr lang="id-ID" sz="1400" dirty="0"/>
                    </a:p>
                  </a:txBody>
                  <a:tcPr/>
                </a:tc>
                <a:tc>
                  <a:txBody>
                    <a:bodyPr/>
                    <a:lstStyle/>
                    <a:p>
                      <a:pPr algn="ctr"/>
                      <a:r>
                        <a:rPr lang="en-US" sz="1400" dirty="0" smtClean="0"/>
                        <a:t>9</a:t>
                      </a:r>
                      <a:endParaRPr lang="id-ID" sz="1400" dirty="0"/>
                    </a:p>
                  </a:txBody>
                  <a:tcPr/>
                </a:tc>
              </a:tr>
              <a:tr h="321471">
                <a:tc>
                  <a:txBody>
                    <a:bodyPr/>
                    <a:lstStyle/>
                    <a:p>
                      <a:r>
                        <a:rPr lang="en-US" sz="1400" kern="1200" dirty="0" smtClean="0">
                          <a:solidFill>
                            <a:schemeClr val="dk1"/>
                          </a:solidFill>
                          <a:latin typeface="+mn-lt"/>
                          <a:ea typeface="+mn-ea"/>
                          <a:cs typeface="+mn-cs"/>
                        </a:rPr>
                        <a:t>Relative Intensity</a:t>
                      </a:r>
                      <a:endParaRPr lang="id-ID" sz="1400" dirty="0"/>
                    </a:p>
                  </a:txBody>
                  <a:tcPr/>
                </a:tc>
                <a:tc>
                  <a:txBody>
                    <a:bodyPr/>
                    <a:lstStyle/>
                    <a:p>
                      <a:pPr algn="ctr"/>
                      <a:r>
                        <a:rPr lang="en-US" sz="1400" dirty="0" smtClean="0"/>
                        <a:t>1</a:t>
                      </a:r>
                      <a:endParaRPr lang="id-ID" sz="1400" dirty="0"/>
                    </a:p>
                  </a:txBody>
                  <a:tcPr/>
                </a:tc>
                <a:tc>
                  <a:txBody>
                    <a:bodyPr/>
                    <a:lstStyle/>
                    <a:p>
                      <a:pPr algn="ctr"/>
                      <a:r>
                        <a:rPr lang="en-US" sz="1400" dirty="0" smtClean="0"/>
                        <a:t>10</a:t>
                      </a:r>
                      <a:endParaRPr lang="id-ID" sz="1400" dirty="0"/>
                    </a:p>
                  </a:txBody>
                  <a:tcPr/>
                </a:tc>
                <a:tc>
                  <a:txBody>
                    <a:bodyPr/>
                    <a:lstStyle/>
                    <a:p>
                      <a:pPr algn="ctr"/>
                      <a:r>
                        <a:rPr lang="en-US" sz="1400" dirty="0" smtClean="0"/>
                        <a:t>-</a:t>
                      </a:r>
                      <a:endParaRPr lang="id-ID" sz="1400" dirty="0"/>
                    </a:p>
                  </a:txBody>
                  <a:tcPr/>
                </a:tc>
                <a:tc>
                  <a:txBody>
                    <a:bodyPr/>
                    <a:lstStyle/>
                    <a:p>
                      <a:pPr algn="ctr"/>
                      <a:r>
                        <a:rPr lang="en-US" sz="1400" dirty="0" smtClean="0"/>
                        <a:t>-</a:t>
                      </a:r>
                      <a:endParaRPr lang="id-ID" sz="1400" dirty="0"/>
                    </a:p>
                  </a:txBody>
                  <a:tcPr/>
                </a:tc>
                <a:tc>
                  <a:txBody>
                    <a:bodyPr/>
                    <a:lstStyle/>
                    <a:p>
                      <a:pPr algn="ctr"/>
                      <a:r>
                        <a:rPr lang="en-US" sz="1400" dirty="0" smtClean="0"/>
                        <a:t>-</a:t>
                      </a:r>
                      <a:endParaRPr lang="id-ID" sz="1400" dirty="0"/>
                    </a:p>
                  </a:txBody>
                  <a:tcPr/>
                </a:tc>
                <a:tc>
                  <a:txBody>
                    <a:bodyPr/>
                    <a:lstStyle/>
                    <a:p>
                      <a:pPr algn="ctr"/>
                      <a:r>
                        <a:rPr lang="en-US" sz="1400" dirty="0" smtClean="0"/>
                        <a:t>-</a:t>
                      </a:r>
                      <a:endParaRPr lang="id-ID" sz="1400" dirty="0"/>
                    </a:p>
                  </a:txBody>
                  <a:tcPr/>
                </a:tc>
              </a:tr>
            </a:tbl>
          </a:graphicData>
        </a:graphic>
      </p:graphicFrame>
      <p:pic>
        <p:nvPicPr>
          <p:cNvPr id="5" name="Picture 4" descr="logo.seameo.png"/>
          <p:cNvPicPr>
            <a:picLocks noChangeAspect="1"/>
          </p:cNvPicPr>
          <p:nvPr/>
        </p:nvPicPr>
        <p:blipFill>
          <a:blip r:embed="rId3"/>
          <a:stretch>
            <a:fillRect/>
          </a:stretch>
        </p:blipFill>
        <p:spPr>
          <a:xfrm>
            <a:off x="7878580" y="6072206"/>
            <a:ext cx="887301" cy="477776"/>
          </a:xfrm>
          <a:prstGeom prst="rect">
            <a:avLst/>
          </a:prstGeom>
        </p:spPr>
      </p:pic>
    </p:spTree>
  </p:cSld>
  <p:clrMapOvr>
    <a:masterClrMapping/>
  </p:clrMapOvr>
  <p:transition>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627</TotalTime>
  <Words>1153</Words>
  <Application>Microsoft Office PowerPoint</Application>
  <PresentationFormat>On-screen Show (4:3)</PresentationFormat>
  <Paragraphs>170</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HOW TO HELP AND SAVE OUR CHILDREN AND OUR PEOPLE FROM THE EARTHQUAKE AND TSUNAMI DISASTERS? </vt:lpstr>
      <vt:lpstr>Disasters in Indonesia </vt:lpstr>
      <vt:lpstr>Slide 3</vt:lpstr>
      <vt:lpstr>Slide 4</vt:lpstr>
      <vt:lpstr>Slide 5</vt:lpstr>
      <vt:lpstr>The Need of Emergency Preparedness Education </vt:lpstr>
      <vt:lpstr>Purposes </vt:lpstr>
      <vt:lpstr>The Importance of Modeling </vt:lpstr>
      <vt:lpstr>Slide 9</vt:lpstr>
      <vt:lpstr>The Lesson Study Plan </vt:lpstr>
      <vt:lpstr>Slide 11</vt:lpstr>
      <vt:lpstr>Slide 12</vt:lpstr>
      <vt:lpstr>Timeline </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HELP AND SAVE OUR CHILDREN AND OUR PEOPLE FROM THE EARTHQUAKE AND TSUNAMI DISASTERS?</dc:title>
  <dc:creator>user</dc:creator>
  <cp:lastModifiedBy>user</cp:lastModifiedBy>
  <cp:revision>43</cp:revision>
  <dcterms:created xsi:type="dcterms:W3CDTF">2012-02-07T01:39:15Z</dcterms:created>
  <dcterms:modified xsi:type="dcterms:W3CDTF">2012-02-10T13:01:06Z</dcterms:modified>
</cp:coreProperties>
</file>